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ko-K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맑은 고딕"/>
        <a:cs typeface="맑은 고딕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맑은 고딕"/>
        <a:cs typeface="맑은 고딕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맑은 고딕"/>
        <a:cs typeface="맑은 고딕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맑은 고딕"/>
        <a:cs typeface="맑은 고딕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맑은 고딕"/>
        <a:cs typeface="맑은 고딕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402" autoAdjust="0"/>
  </p:normalViewPr>
  <p:slideViewPr>
    <p:cSldViewPr>
      <p:cViewPr varScale="1">
        <p:scale>
          <a:sx n="60" d="100"/>
          <a:sy n="60" d="100"/>
        </p:scale>
        <p:origin x="-7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ITTECH\&#48148;&#53461;%20&#54868;&#47732;\&#51204;&#52404;&#46020;&#54616;&#5108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'priority0,1'!$L$5</c:f>
              <c:strCache>
                <c:ptCount val="1"/>
                <c:pt idx="0">
                  <c:v>photometric</c:v>
                </c:pt>
              </c:strCache>
            </c:strRef>
          </c:tx>
          <c:spPr>
            <a:solidFill>
              <a:srgbClr val="129E23"/>
            </a:solidFill>
          </c:spPr>
          <c:dLbls>
            <c:dLbl>
              <c:idx val="1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'priority0,1'!$M$4:$O$4</c:f>
              <c:strCache>
                <c:ptCount val="3"/>
                <c:pt idx="0">
                  <c:v>OB</c:v>
                </c:pt>
                <c:pt idx="1">
                  <c:v>YOCs</c:v>
                </c:pt>
                <c:pt idx="2">
                  <c:v>OCS</c:v>
                </c:pt>
              </c:strCache>
            </c:strRef>
          </c:cat>
          <c:val>
            <c:numRef>
              <c:f>'priority0,1'!$M$5:$O$5</c:f>
              <c:numCache>
                <c:formatCode>General</c:formatCode>
                <c:ptCount val="3"/>
                <c:pt idx="0">
                  <c:v>4</c:v>
                </c:pt>
                <c:pt idx="1">
                  <c:v>19</c:v>
                </c:pt>
                <c:pt idx="2">
                  <c:v>19</c:v>
                </c:pt>
              </c:numCache>
            </c:numRef>
          </c:val>
        </c:ser>
        <c:ser>
          <c:idx val="1"/>
          <c:order val="1"/>
          <c:tx>
            <c:strRef>
              <c:f>'priority0,1'!$L$6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0"/>
                  <c:y val="2.5300447798004477E-3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spPr/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'priority0,1'!$M$4:$O$4</c:f>
              <c:strCache>
                <c:ptCount val="3"/>
                <c:pt idx="0">
                  <c:v>OB</c:v>
                </c:pt>
                <c:pt idx="1">
                  <c:v>YOCs</c:v>
                </c:pt>
                <c:pt idx="2">
                  <c:v>OCS</c:v>
                </c:pt>
              </c:strCache>
            </c:strRef>
          </c:cat>
          <c:val>
            <c:numRef>
              <c:f>'priority0,1'!$M$6:$O$6</c:f>
              <c:numCache>
                <c:formatCode>General</c:formatCode>
                <c:ptCount val="3"/>
                <c:pt idx="0">
                  <c:v>6</c:v>
                </c:pt>
                <c:pt idx="1">
                  <c:v>3</c:v>
                </c:pt>
                <c:pt idx="2">
                  <c:v>12</c:v>
                </c:pt>
              </c:numCache>
            </c:numRef>
          </c:val>
        </c:ser>
        <c:ser>
          <c:idx val="2"/>
          <c:order val="2"/>
          <c:tx>
            <c:strRef>
              <c:f>'priority0,1'!$L$7</c:f>
              <c:strCache>
                <c:ptCount val="1"/>
                <c:pt idx="0">
                  <c:v>sdss u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1"/>
              <c:layout>
                <c:manualLayout>
                  <c:x val="0"/>
                  <c:y val="-5.0600895596008824E-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spPr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7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'priority0,1'!$M$4:$O$4</c:f>
              <c:strCache>
                <c:ptCount val="3"/>
                <c:pt idx="0">
                  <c:v>OB</c:v>
                </c:pt>
                <c:pt idx="1">
                  <c:v>YOCs</c:v>
                </c:pt>
                <c:pt idx="2">
                  <c:v>OCS</c:v>
                </c:pt>
              </c:strCache>
            </c:strRef>
          </c:cat>
          <c:val>
            <c:numRef>
              <c:f>'priority0,1'!$M$7:$O$7</c:f>
              <c:numCache>
                <c:formatCode>General</c:formatCode>
                <c:ptCount val="3"/>
                <c:pt idx="0">
                  <c:v>3</c:v>
                </c:pt>
                <c:pt idx="1">
                  <c:v>9</c:v>
                </c:pt>
                <c:pt idx="2">
                  <c:v>7</c:v>
                </c:pt>
              </c:numCache>
            </c:numRef>
          </c:val>
        </c:ser>
        <c:ser>
          <c:idx val="3"/>
          <c:order val="3"/>
          <c:tx>
            <c:strRef>
              <c:f>'priority0,1'!$L$8</c:f>
              <c:strCache>
                <c:ptCount val="1"/>
                <c:pt idx="0">
                  <c:v>non-photometric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spPr/>
              <c:txPr>
                <a:bodyPr/>
                <a:lstStyle/>
                <a:p>
                  <a:pPr>
                    <a:defRPr sz="6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'priority0,1'!$M$4:$O$4</c:f>
              <c:strCache>
                <c:ptCount val="3"/>
                <c:pt idx="0">
                  <c:v>OB</c:v>
                </c:pt>
                <c:pt idx="1">
                  <c:v>YOCs</c:v>
                </c:pt>
                <c:pt idx="2">
                  <c:v>OCS</c:v>
                </c:pt>
              </c:strCache>
            </c:strRef>
          </c:cat>
          <c:val>
            <c:numRef>
              <c:f>'priority0,1'!$M$8:$O$8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'priority0,1'!$L$9</c:f>
              <c:strCache>
                <c:ptCount val="1"/>
                <c:pt idx="0">
                  <c:v>no data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 prstMaterial="matte"/>
          </c:spPr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'priority0,1'!$M$4:$O$4</c:f>
              <c:strCache>
                <c:ptCount val="3"/>
                <c:pt idx="0">
                  <c:v>OB</c:v>
                </c:pt>
                <c:pt idx="1">
                  <c:v>YOCs</c:v>
                </c:pt>
                <c:pt idx="2">
                  <c:v>OCS</c:v>
                </c:pt>
              </c:strCache>
            </c:strRef>
          </c:cat>
          <c:val>
            <c:numRef>
              <c:f>'priority0,1'!$M$9:$O$9</c:f>
              <c:numCache>
                <c:formatCode>General</c:formatCode>
                <c:ptCount val="3"/>
                <c:pt idx="0">
                  <c:v>26</c:v>
                </c:pt>
                <c:pt idx="1">
                  <c:v>55</c:v>
                </c:pt>
                <c:pt idx="2">
                  <c:v>98</c:v>
                </c:pt>
              </c:numCache>
            </c:numRef>
          </c:val>
        </c:ser>
        <c:shape val="box"/>
        <c:axId val="44116608"/>
        <c:axId val="44122496"/>
        <c:axId val="0"/>
      </c:bar3DChart>
      <c:catAx>
        <c:axId val="44116608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>
                <a:latin typeface="나눔고딕 ExtraBold" pitchFamily="50" charset="-127"/>
                <a:ea typeface="나눔고딕 ExtraBold" pitchFamily="50" charset="-127"/>
              </a:defRPr>
            </a:pPr>
            <a:endParaRPr lang="ru-RU"/>
          </a:p>
        </c:txPr>
        <c:crossAx val="44122496"/>
        <c:crosses val="autoZero"/>
        <c:auto val="1"/>
        <c:lblAlgn val="ctr"/>
        <c:lblOffset val="100"/>
      </c:catAx>
      <c:valAx>
        <c:axId val="44122496"/>
        <c:scaling>
          <c:orientation val="minMax"/>
        </c:scaling>
        <c:axPos val="l"/>
        <c:majorGridlines/>
        <c:numFmt formatCode="General" sourceLinked="1"/>
        <c:tickLblPos val="nextTo"/>
        <c:crossAx val="44116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650219804435395"/>
          <c:y val="0.30696395821720812"/>
          <c:w val="0.20321502699363372"/>
          <c:h val="0.45042399628846391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FB63EA-F785-4567-B0C1-167A19FEA6CD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0A6BDF0-322D-4477-9950-486ECFED5AF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3EF02F-430D-433F-BAEB-3F1CDC5F9949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A1C6A2-5FA3-4A03-A7BB-C42ECE3706C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1pPr>
    <a:lvl2pPr marL="4572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2pPr>
    <a:lvl3pPr marL="9144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3pPr>
    <a:lvl4pPr marL="13716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4pPr>
    <a:lvl5pPr marL="18288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18435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EF5F94-2C15-4728-A4F5-2B0F424A0C18}" type="slidenum">
              <a:rPr lang="ko-KR" altLang="en-US">
                <a:cs typeface="맑은 고딕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ko-KR">
              <a:cs typeface="맑은 고딕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ACD7-CD9C-4C2F-BD8C-BC47DD34D5F4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43A5-D2B5-415B-AE83-F18E91F0D05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1D54B-6646-450D-A0E1-3164E5C85307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B90C-E039-43A2-B7AF-BF4BA0AC7D7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7B403-87DC-4A3C-933B-876526D55D0A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76CE8-16EA-4D77-B3E1-2204D31692C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13EFA-DB01-4B52-818B-9B7890EA2032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535EE-914A-4EBA-B14A-8E2D67972CA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F6F8C-958A-48F6-ADFA-28608444A0A3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1F043-CBEA-46C2-81CF-B836C093851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AAA7-2930-462E-9E66-21A7F2097B73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AED24-8D3D-46D1-9F3E-36C6CA2441B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5E9E2-218C-441A-974E-02719B2765DE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86410-22D4-4FBE-95C8-891ECE30EBA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7F970-5F15-4C08-BB79-0911287E4A90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83BFC-613A-4591-813B-63122D823F6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1F38-B649-406F-950A-74406CCB2E63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EDA53-3C38-4E73-8C1D-F1249056CCD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036D1-E680-442B-BD89-A1A1C43B522D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44000-D10F-496F-85FB-474327CE6FB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01206-72C9-4FDF-9208-76E244B4FB59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90529-FE9C-42FF-9F22-6E98859C2F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EC2753-A00D-41BD-8022-72AF3EFE6D75}" type="datetimeFigureOut">
              <a:rPr lang="ko-KR" altLang="en-US"/>
              <a:pPr>
                <a:defRPr/>
              </a:pPr>
              <a:t>2010-06-22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8ED106-C0EA-4C68-BE45-B57E3FAA5DE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그림 4" descr="good_bad_ugly.jpg"/>
          <p:cNvPicPr>
            <a:picLocks noChangeAspect="1"/>
          </p:cNvPicPr>
          <p:nvPr/>
        </p:nvPicPr>
        <p:blipFill>
          <a:blip r:embed="rId2">
            <a:lum bright="50000" contrast="-60000"/>
          </a:blip>
          <a:srcRect/>
          <a:stretch>
            <a:fillRect/>
          </a:stretch>
        </p:blipFill>
        <p:spPr bwMode="auto">
          <a:xfrm>
            <a:off x="5072063" y="0"/>
            <a:ext cx="4071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그림 3" descr="untitled.bmp"/>
          <p:cNvPicPr>
            <a:picLocks noChangeAspect="1"/>
          </p:cNvPicPr>
          <p:nvPr/>
        </p:nvPicPr>
        <p:blipFill>
          <a:blip r:embed="rId3">
            <a:lum bright="62000" contrast="-58000"/>
          </a:blip>
          <a:srcRect/>
          <a:stretch>
            <a:fillRect/>
          </a:stretch>
        </p:blipFill>
        <p:spPr bwMode="auto">
          <a:xfrm>
            <a:off x="0" y="0"/>
            <a:ext cx="5072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제목 1"/>
          <p:cNvSpPr>
            <a:spLocks noGrp="1"/>
          </p:cNvSpPr>
          <p:nvPr>
            <p:ph type="ctrTitle"/>
          </p:nvPr>
        </p:nvSpPr>
        <p:spPr>
          <a:xfrm>
            <a:off x="214313" y="1500188"/>
            <a:ext cx="8643937" cy="1470025"/>
          </a:xfrm>
        </p:spPr>
        <p:txBody>
          <a:bodyPr/>
          <a:lstStyle/>
          <a:p>
            <a:r>
              <a:rPr lang="en-US" altLang="ko-KR" sz="4800" smtClean="0">
                <a:latin typeface="Clarendon Condensed" pitchFamily="18" charset="0"/>
              </a:rPr>
              <a:t>The Good, the Bad, and the Ugly</a:t>
            </a:r>
            <a:endParaRPr lang="ko-KR" altLang="en-US" sz="4800" smtClean="0">
              <a:latin typeface="Clarendon Condensed" pitchFamily="18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57188" y="2857500"/>
            <a:ext cx="8572500" cy="15430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1</a:t>
            </a:r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B. Lim, </a:t>
            </a:r>
            <a:r>
              <a:rPr lang="en-US" altLang="ko-KR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1</a:t>
            </a:r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H. Sung, </a:t>
            </a:r>
            <a:r>
              <a:rPr lang="en-US" altLang="ko-KR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1</a:t>
            </a:r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Y. Shin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2</a:t>
            </a:r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M. S. </a:t>
            </a:r>
            <a:r>
              <a:rPr lang="en-US" altLang="ko-K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Bessell</a:t>
            </a:r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,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3</a:t>
            </a:r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R. </a:t>
            </a:r>
            <a:r>
              <a:rPr lang="en-US" altLang="ko-K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Karimov</a:t>
            </a:r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, and </a:t>
            </a:r>
            <a:r>
              <a:rPr lang="en-US" altLang="ko-KR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3</a:t>
            </a:r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M. </a:t>
            </a:r>
            <a:r>
              <a:rPr lang="en-US" altLang="ko-KR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Ibrahimov</a:t>
            </a:r>
            <a:r>
              <a:rPr lang="en-US" altLang="ko-K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1688" y="4643438"/>
            <a:ext cx="5072062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ea typeface="+mn-ea"/>
                <a:cs typeface="+mn-cs"/>
              </a:rPr>
              <a:t>1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ea typeface="+mn-ea"/>
                <a:cs typeface="+mn-cs"/>
              </a:rPr>
              <a:t>ARCSEC, SJU, Korea</a:t>
            </a:r>
          </a:p>
          <a:p>
            <a:pPr algn="ctr"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Univers 45 Light" pitchFamily="34" charset="0"/>
              <a:ea typeface="+mn-ea"/>
              <a:cs typeface="+mn-cs"/>
            </a:endParaRPr>
          </a:p>
          <a:p>
            <a:pPr algn="ctr"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ea typeface="+mn-ea"/>
                <a:cs typeface="+mn-cs"/>
              </a:rPr>
              <a:t>2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ea typeface="+mn-ea"/>
                <a:cs typeface="+mn-cs"/>
              </a:rPr>
              <a:t>RSAA, ANU, Australia</a:t>
            </a:r>
          </a:p>
          <a:p>
            <a:pPr algn="ctr"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Univers 45 Light" pitchFamily="34" charset="0"/>
              <a:ea typeface="+mn-ea"/>
              <a:cs typeface="+mn-cs"/>
            </a:endParaRPr>
          </a:p>
          <a:p>
            <a:pPr algn="ctr" fontAlgn="auto" latinLnBrk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ea typeface="+mn-ea"/>
                <a:cs typeface="+mn-cs"/>
              </a:rPr>
              <a:t>3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45 Light" pitchFamily="34" charset="0"/>
                <a:ea typeface="+mn-ea"/>
                <a:cs typeface="+mn-cs"/>
              </a:rPr>
              <a:t>UBAI, Uzbekistan</a:t>
            </a: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latin typeface="Berlin Sans FB Demi"/>
              </a:rPr>
              <a:t>Conclusion</a:t>
            </a:r>
            <a:endParaRPr lang="ko-KR" altLang="en-US" smtClean="0">
              <a:latin typeface="Berlin Sans FB Demi"/>
            </a:endParaRPr>
          </a:p>
        </p:txBody>
      </p:sp>
      <p:sp>
        <p:nvSpPr>
          <p:cNvPr id="25602" name="내용 개체 틀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697413"/>
          </a:xfrm>
        </p:spPr>
        <p:txBody>
          <a:bodyPr/>
          <a:lstStyle/>
          <a:p>
            <a:r>
              <a:rPr lang="en-US" altLang="ko-KR" sz="2800" smtClean="0">
                <a:latin typeface="Berlin Sans FB"/>
              </a:rPr>
              <a:t>Systematic analysis based on homogeneous data for open clusters</a:t>
            </a:r>
            <a:r>
              <a:rPr lang="ko-KR" altLang="en-US" sz="2800" smtClean="0">
                <a:latin typeface="Berlin Sans FB"/>
              </a:rPr>
              <a:t> </a:t>
            </a:r>
            <a:r>
              <a:rPr lang="en-US" altLang="ko-KR" sz="2800" smtClean="0">
                <a:latin typeface="Berlin Sans FB"/>
              </a:rPr>
              <a:t>can tell us important information on the formation history of the Galaxy and stellar astronomy</a:t>
            </a:r>
          </a:p>
          <a:p>
            <a:r>
              <a:rPr lang="en-US" altLang="ko-KR" sz="2800" smtClean="0">
                <a:latin typeface="Berlin Sans FB"/>
              </a:rPr>
              <a:t>SOS project</a:t>
            </a:r>
          </a:p>
          <a:p>
            <a:pPr lvl="1"/>
            <a:r>
              <a:rPr lang="en-US" altLang="ko-KR" sz="2600" smtClean="0">
                <a:latin typeface="Berlin Sans FB"/>
              </a:rPr>
              <a:t>Providing homogeneous photometric data </a:t>
            </a:r>
          </a:p>
          <a:p>
            <a:pPr lvl="1"/>
            <a:r>
              <a:rPr lang="en-US" altLang="ko-KR" sz="2600" smtClean="0">
                <a:latin typeface="Berlin Sans FB"/>
              </a:rPr>
              <a:t>Systematic analysis for</a:t>
            </a:r>
            <a:endParaRPr lang="en-US" altLang="ko-KR" sz="2200" smtClean="0">
              <a:latin typeface="Berlin Sans FB"/>
            </a:endParaRPr>
          </a:p>
          <a:p>
            <a:pPr lvl="2"/>
            <a:r>
              <a:rPr lang="en-US" altLang="ko-KR" smtClean="0">
                <a:latin typeface="Berlin Sans FB"/>
              </a:rPr>
              <a:t>Young and intermediate age (the good)</a:t>
            </a:r>
          </a:p>
          <a:p>
            <a:pPr lvl="2"/>
            <a:r>
              <a:rPr lang="en-US" altLang="ko-KR" smtClean="0">
                <a:latin typeface="Berlin Sans FB"/>
              </a:rPr>
              <a:t>Old age (the bad)</a:t>
            </a:r>
          </a:p>
          <a:p>
            <a:pPr lvl="2"/>
            <a:r>
              <a:rPr lang="en-US" altLang="ko-KR" smtClean="0">
                <a:latin typeface="Berlin Sans FB"/>
              </a:rPr>
              <a:t>Fake clusters? (the ugly)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ngc360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2150563" cy="2214578"/>
          </a:xfrm>
          <a:effectLst>
            <a:softEdge rad="112500"/>
          </a:effectLst>
        </p:spPr>
      </p:pic>
      <p:sp>
        <p:nvSpPr>
          <p:cNvPr id="16386" name="제목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altLang="ko-KR" smtClean="0">
                <a:latin typeface="Berlin Sans FB Demi"/>
              </a:rPr>
              <a:t>Open Clusters (OCs)?</a:t>
            </a:r>
            <a:endParaRPr lang="ko-KR" altLang="en-US" smtClean="0">
              <a:latin typeface="Berlin Sans FB Demi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2555875" y="1751013"/>
            <a:ext cx="6072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 b="1">
                <a:latin typeface="Berlin Sans FB Demi"/>
              </a:rPr>
              <a:t>The same </a:t>
            </a:r>
            <a:r>
              <a:rPr lang="en-US" altLang="ko-KR" sz="2400" b="1">
                <a:solidFill>
                  <a:srgbClr val="FF0000"/>
                </a:solidFill>
                <a:latin typeface="Berlin Sans FB Demi"/>
              </a:rPr>
              <a:t>origin</a:t>
            </a:r>
            <a:r>
              <a:rPr lang="en-US" altLang="ko-KR" sz="2400" b="1">
                <a:latin typeface="Berlin Sans FB Demi"/>
              </a:rPr>
              <a:t> 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555875" y="2205038"/>
            <a:ext cx="6969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 b="1">
                <a:latin typeface="Berlin Sans FB Demi"/>
              </a:rPr>
              <a:t>Almost same </a:t>
            </a:r>
            <a:r>
              <a:rPr lang="en-US" altLang="ko-KR" sz="2400" b="1">
                <a:solidFill>
                  <a:srgbClr val="FF0000"/>
                </a:solidFill>
                <a:latin typeface="Berlin Sans FB Demi"/>
              </a:rPr>
              <a:t>distance, age, chemical composition, kinematical properties, etc</a:t>
            </a:r>
            <a:endParaRPr lang="ko-KR" altLang="en-US" sz="2400" b="1">
              <a:solidFill>
                <a:srgbClr val="FF0000"/>
              </a:solidFill>
              <a:latin typeface="Berlin Sans FB Demi"/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3357563" y="3141663"/>
            <a:ext cx="5786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 b="1">
                <a:latin typeface="Berlin Sans FB Demi"/>
              </a:rPr>
              <a:t>Distribute in the </a:t>
            </a:r>
            <a:r>
              <a:rPr lang="en-US" altLang="ko-KR" sz="2400" b="1">
                <a:solidFill>
                  <a:srgbClr val="FF0000"/>
                </a:solidFill>
                <a:latin typeface="Berlin Sans FB Demi"/>
              </a:rPr>
              <a:t>disk of the Galaxy</a:t>
            </a:r>
            <a:endParaRPr lang="ko-KR" altLang="en-US" sz="2400" b="1">
              <a:solidFill>
                <a:srgbClr val="FF0000"/>
              </a:solidFill>
              <a:latin typeface="Berlin Sans FB Demi"/>
            </a:endParaRP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3429000" y="3857625"/>
            <a:ext cx="52149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800" b="1">
                <a:latin typeface="Berlin Sans FB Demi"/>
              </a:rPr>
              <a:t>The number of members </a:t>
            </a:r>
          </a:p>
          <a:p>
            <a:pPr latinLnBrk="1"/>
            <a:r>
              <a:rPr lang="en-US" altLang="ko-KR" sz="2800" b="1">
                <a:latin typeface="Berlin Sans FB Demi"/>
              </a:rPr>
              <a:t>- S</a:t>
            </a:r>
            <a:r>
              <a:rPr lang="en-US" altLang="ko-KR" sz="2400" b="1">
                <a:latin typeface="Berlin Sans FB Demi"/>
              </a:rPr>
              <a:t>everal  10~ 1000 stars </a:t>
            </a:r>
            <a:endParaRPr lang="ko-KR" altLang="en-US" sz="2400" b="1">
              <a:latin typeface="Berlin Sans FB Demi"/>
            </a:endParaRPr>
          </a:p>
        </p:txBody>
      </p:sp>
      <p:pic>
        <p:nvPicPr>
          <p:cNvPr id="10" name="그림 9" descr="srvr.jpg"/>
          <p:cNvPicPr>
            <a:picLocks noChangeAspect="1"/>
          </p:cNvPicPr>
          <p:nvPr/>
        </p:nvPicPr>
        <p:blipFill>
          <a:blip r:embed="rId3" cstate="print"/>
          <a:srcRect l="2492" t="12500" r="1658" b="26041"/>
          <a:stretch>
            <a:fillRect/>
          </a:stretch>
        </p:blipFill>
        <p:spPr>
          <a:xfrm>
            <a:off x="2643174" y="4857760"/>
            <a:ext cx="3481089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 descr="t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3143248"/>
            <a:ext cx="207170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2500313" y="1214438"/>
            <a:ext cx="742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400" b="1">
                <a:latin typeface="Berlin Sans FB Demi"/>
              </a:rPr>
              <a:t>A </a:t>
            </a:r>
            <a:r>
              <a:rPr lang="en-US" altLang="ko-KR" sz="2400" b="1">
                <a:solidFill>
                  <a:srgbClr val="FF0000"/>
                </a:solidFill>
                <a:latin typeface="Berlin Sans FB Demi"/>
              </a:rPr>
              <a:t>group of stars </a:t>
            </a:r>
            <a:r>
              <a:rPr lang="en-US" altLang="ko-KR" sz="2400" b="1">
                <a:latin typeface="Berlin Sans FB Demi"/>
              </a:rPr>
              <a:t>(Stellar systems)</a:t>
            </a:r>
            <a:endParaRPr lang="ko-KR" altLang="en-US" sz="2400" b="1">
              <a:solidFill>
                <a:srgbClr val="FF0000"/>
              </a:solidFill>
              <a:latin typeface="Berlin Sans FB Dem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>
                <a:latin typeface="Berlin Sans FB Demi" pitchFamily="34" charset="0"/>
                <a:cs typeface="+mj-cs"/>
              </a:rPr>
              <a:t>Why are open clusters important?</a:t>
            </a:r>
            <a:endParaRPr lang="ko-KR" altLang="en-US" dirty="0">
              <a:latin typeface="Berlin Sans FB Demi" pitchFamily="34" charset="0"/>
              <a:cs typeface="+mj-cs"/>
            </a:endParaRPr>
          </a:p>
        </p:txBody>
      </p:sp>
      <p:sp>
        <p:nvSpPr>
          <p:cNvPr id="17410" name="내용 개체 틀 2"/>
          <p:cNvSpPr>
            <a:spLocks noGrp="1"/>
          </p:cNvSpPr>
          <p:nvPr>
            <p:ph idx="1"/>
          </p:nvPr>
        </p:nvSpPr>
        <p:spPr>
          <a:xfrm>
            <a:off x="285750" y="1600200"/>
            <a:ext cx="8686800" cy="4525963"/>
          </a:xfrm>
        </p:spPr>
        <p:txBody>
          <a:bodyPr/>
          <a:lstStyle/>
          <a:p>
            <a:r>
              <a:rPr lang="en-US" altLang="ko-KR" smtClean="0">
                <a:latin typeface="Berlin Sans FB Demi"/>
              </a:rPr>
              <a:t>From the viewpoint of near-field cosmology</a:t>
            </a:r>
          </a:p>
          <a:p>
            <a:pPr lvl="1"/>
            <a:r>
              <a:rPr lang="en-US" altLang="ko-KR" smtClean="0">
                <a:solidFill>
                  <a:srgbClr val="FF0000"/>
                </a:solidFill>
                <a:latin typeface="Berlin Sans FB"/>
              </a:rPr>
              <a:t>Formation of the disks </a:t>
            </a:r>
            <a:r>
              <a:rPr lang="en-US" altLang="ko-KR" smtClean="0">
                <a:latin typeface="Berlin Sans FB"/>
              </a:rPr>
              <a:t>of the Galaxy</a:t>
            </a:r>
          </a:p>
          <a:p>
            <a:pPr lvl="1"/>
            <a:r>
              <a:rPr lang="en-US" altLang="ko-KR" smtClean="0">
                <a:solidFill>
                  <a:srgbClr val="FF0000"/>
                </a:solidFill>
                <a:latin typeface="Berlin Sans FB"/>
              </a:rPr>
              <a:t>Chemical evolution of the disks </a:t>
            </a:r>
            <a:r>
              <a:rPr lang="en-US" altLang="ko-KR" smtClean="0">
                <a:latin typeface="Berlin Sans FB"/>
              </a:rPr>
              <a:t>relating to the star formation history in the Galaxy</a:t>
            </a:r>
            <a:endParaRPr lang="en-US" altLang="ko-KR" sz="3200" smtClean="0">
              <a:latin typeface="Berlin Sans FB"/>
            </a:endParaRPr>
          </a:p>
          <a:p>
            <a:r>
              <a:rPr lang="en-US" altLang="ko-KR" smtClean="0">
                <a:latin typeface="Berlin Sans FB Demi"/>
              </a:rPr>
              <a:t>From the viewpoint of stellar astronomy</a:t>
            </a:r>
          </a:p>
          <a:p>
            <a:pPr lvl="1"/>
            <a:r>
              <a:rPr lang="en-US" altLang="ko-KR" smtClean="0">
                <a:latin typeface="Berlin Sans FB"/>
              </a:rPr>
              <a:t>Stellar evolution</a:t>
            </a:r>
          </a:p>
          <a:p>
            <a:pPr lvl="1"/>
            <a:r>
              <a:rPr lang="en-US" altLang="ko-KR" smtClean="0">
                <a:latin typeface="Berlin Sans FB"/>
              </a:rPr>
              <a:t>Stellar </a:t>
            </a:r>
            <a:r>
              <a:rPr lang="en-US" altLang="ko-KR" smtClean="0">
                <a:solidFill>
                  <a:srgbClr val="FF0000"/>
                </a:solidFill>
                <a:latin typeface="Berlin Sans FB"/>
              </a:rPr>
              <a:t>initial mass function</a:t>
            </a:r>
          </a:p>
          <a:p>
            <a:pPr lvl="1"/>
            <a:r>
              <a:rPr lang="en-US" altLang="ko-KR" smtClean="0">
                <a:latin typeface="Berlin Sans FB"/>
              </a:rPr>
              <a:t>Massive star formation</a:t>
            </a:r>
          </a:p>
          <a:p>
            <a:pPr lvl="1"/>
            <a:r>
              <a:rPr lang="en-US" altLang="ko-KR" smtClean="0">
                <a:latin typeface="Berlin Sans FB"/>
              </a:rPr>
              <a:t>Dynamical evolution</a:t>
            </a:r>
          </a:p>
        </p:txBody>
      </p:sp>
      <p:pic>
        <p:nvPicPr>
          <p:cNvPr id="5" name="그림 4" descr="NICMOSWFPC2_RGB.jpg"/>
          <p:cNvPicPr>
            <a:picLocks noChangeAspect="1"/>
          </p:cNvPicPr>
          <p:nvPr/>
        </p:nvPicPr>
        <p:blipFill>
          <a:blip r:embed="rId3" cstate="print"/>
          <a:srcRect l="8164" t="11458" r="6261"/>
          <a:stretch>
            <a:fillRect/>
          </a:stretch>
        </p:blipFill>
        <p:spPr>
          <a:xfrm rot="798822">
            <a:off x="6552688" y="4380533"/>
            <a:ext cx="2343139" cy="2428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그림 5" descr="m64h0404.jpg"/>
          <p:cNvPicPr>
            <a:picLocks noChangeAspect="1"/>
          </p:cNvPicPr>
          <p:nvPr/>
        </p:nvPicPr>
        <p:blipFill>
          <a:blip r:embed="rId4" cstate="print"/>
          <a:srcRect l="3662" t="5859" r="8447" b="12109"/>
          <a:stretch>
            <a:fillRect/>
          </a:stretch>
        </p:blipFill>
        <p:spPr>
          <a:xfrm rot="4256792">
            <a:off x="4793809" y="4820475"/>
            <a:ext cx="171451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smtClean="0">
                <a:latin typeface="Berlin Sans FB Demi"/>
              </a:rPr>
              <a:t>SOS (Sejong Open clusters Survey)</a:t>
            </a:r>
            <a:endParaRPr lang="ko-KR" altLang="en-US" sz="4000" smtClean="0">
              <a:latin typeface="Berlin Sans FB Demi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50"/>
          </a:xfrm>
        </p:spPr>
        <p:txBody>
          <a:bodyPr>
            <a:normAutofit/>
          </a:bodyPr>
          <a:lstStyle/>
          <a:p>
            <a:r>
              <a:rPr lang="en-US" altLang="ko-KR" sz="2400" smtClean="0">
                <a:latin typeface="Berlin Sans FB"/>
              </a:rPr>
              <a:t>Main targets: Clusters in the northern hemisphere</a:t>
            </a:r>
          </a:p>
          <a:p>
            <a:r>
              <a:rPr lang="en-US" altLang="ko-KR" sz="2400" smtClean="0">
                <a:latin typeface="Berlin Sans FB"/>
              </a:rPr>
              <a:t>Photometric analysis based on </a:t>
            </a:r>
          </a:p>
          <a:p>
            <a:pPr lvl="1"/>
            <a:r>
              <a:rPr lang="en-US" altLang="ko-KR" sz="2400" smtClean="0">
                <a:latin typeface="Berlin Sans FB"/>
              </a:rPr>
              <a:t>Lim et al. (2008): the characteristics of CCD system</a:t>
            </a:r>
          </a:p>
          <a:p>
            <a:pPr lvl="1"/>
            <a:r>
              <a:rPr lang="en-US" altLang="ko-KR" sz="2400" smtClean="0">
                <a:latin typeface="Berlin Sans FB"/>
              </a:rPr>
              <a:t>Lim et al. (2009): Standard transformation</a:t>
            </a:r>
          </a:p>
          <a:p>
            <a:r>
              <a:rPr lang="en-US" altLang="ko-KR" sz="2400" smtClean="0">
                <a:latin typeface="Berlin Sans FB"/>
              </a:rPr>
              <a:t>The fundamental parameters of OCs</a:t>
            </a:r>
          </a:p>
          <a:p>
            <a:pPr lvl="1"/>
            <a:r>
              <a:rPr lang="en-US" altLang="ko-KR" sz="2400" smtClean="0">
                <a:latin typeface="Berlin Sans FB"/>
              </a:rPr>
              <a:t>Reddening, Distance, Size, Age, Stellar mass distribution (the initial mass function)</a:t>
            </a:r>
          </a:p>
          <a:p>
            <a:r>
              <a:rPr lang="en-US" altLang="ko-KR" sz="2400" u="sng" smtClean="0">
                <a:latin typeface="Berlin Sans FB"/>
              </a:rPr>
              <a:t>Importance of this project</a:t>
            </a:r>
          </a:p>
          <a:p>
            <a:pPr lvl="1"/>
            <a:r>
              <a:rPr lang="en-US" altLang="ko-KR" sz="2400" smtClean="0">
                <a:latin typeface="Berlin Sans FB"/>
              </a:rPr>
              <a:t>Providing very </a:t>
            </a:r>
            <a:r>
              <a:rPr lang="en-US" altLang="ko-KR" sz="2400" smtClean="0">
                <a:solidFill>
                  <a:srgbClr val="FF0000"/>
                </a:solidFill>
                <a:latin typeface="Berlin Sans FB"/>
              </a:rPr>
              <a:t>homogeneous photometric data ! ! !</a:t>
            </a:r>
            <a:endParaRPr lang="ko-KR" altLang="en-US" sz="2400" smtClean="0">
              <a:solidFill>
                <a:srgbClr val="FF0000"/>
              </a:solidFill>
              <a:latin typeface="Berlin Sans F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686800" cy="12255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>
                <a:latin typeface="Berlin Sans FB Demi" pitchFamily="34" charset="0"/>
                <a:cs typeface="+mj-cs"/>
              </a:rPr>
              <a:t>How many data have we obtained?</a:t>
            </a:r>
            <a:endParaRPr lang="ko-KR" altLang="en-US" dirty="0">
              <a:latin typeface="Berlin Sans FB Demi" pitchFamily="34" charset="0"/>
              <a:cs typeface="+mj-cs"/>
            </a:endParaRPr>
          </a:p>
        </p:txBody>
      </p:sp>
      <p:graphicFrame>
        <p:nvGraphicFramePr>
          <p:cNvPr id="4" name="차트 3"/>
          <p:cNvGraphicFramePr/>
          <p:nvPr/>
        </p:nvGraphicFramePr>
        <p:xfrm>
          <a:off x="0" y="1571612"/>
          <a:ext cx="892968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285875" y="1928813"/>
            <a:ext cx="207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000" b="1">
                <a:latin typeface="Berlin Sans FB"/>
              </a:rPr>
              <a:t>For priority 0, 1</a:t>
            </a:r>
            <a:endParaRPr lang="ko-KR" altLang="en-US" sz="2000" b="1">
              <a:latin typeface="Berlin Sans F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제목 1"/>
          <p:cNvSpPr>
            <a:spLocks noGrp="1"/>
          </p:cNvSpPr>
          <p:nvPr>
            <p:ph type="title"/>
          </p:nvPr>
        </p:nvSpPr>
        <p:spPr>
          <a:xfrm>
            <a:off x="457200" y="2500313"/>
            <a:ext cx="8229600" cy="1143000"/>
          </a:xfrm>
        </p:spPr>
        <p:txBody>
          <a:bodyPr/>
          <a:lstStyle/>
          <a:p>
            <a:r>
              <a:rPr lang="en-US" altLang="ko-KR" sz="5400" smtClean="0">
                <a:solidFill>
                  <a:schemeClr val="bg1"/>
                </a:solidFill>
                <a:latin typeface="Berlin Sans FB Demi"/>
              </a:rPr>
              <a:t>Some Results</a:t>
            </a:r>
            <a:endParaRPr lang="ko-KR" altLang="en-US" sz="5400" smtClean="0">
              <a:solidFill>
                <a:schemeClr val="bg1"/>
              </a:solidFill>
              <a:latin typeface="Berlin Sans FB Demi"/>
            </a:endParaRP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6842125" y="6191250"/>
            <a:ext cx="215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800">
                <a:solidFill>
                  <a:schemeClr val="bg1"/>
                </a:solidFill>
                <a:latin typeface="Brush Script MT"/>
              </a:rPr>
              <a:t>Pismis Moreno 1</a:t>
            </a:r>
            <a:endParaRPr lang="ko-KR" altLang="en-US" sz="2800">
              <a:solidFill>
                <a:schemeClr val="bg1"/>
              </a:solidFill>
              <a:latin typeface="Brush Script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제목 1"/>
          <p:cNvSpPr>
            <a:spLocks noGrp="1"/>
          </p:cNvSpPr>
          <p:nvPr>
            <p:ph type="title"/>
          </p:nvPr>
        </p:nvSpPr>
        <p:spPr>
          <a:xfrm>
            <a:off x="-2357438" y="214313"/>
            <a:ext cx="8229601" cy="1143000"/>
          </a:xfrm>
        </p:spPr>
        <p:txBody>
          <a:bodyPr/>
          <a:lstStyle/>
          <a:p>
            <a:r>
              <a:rPr lang="en-US" altLang="ko-KR" smtClean="0">
                <a:latin typeface="Algerian"/>
              </a:rPr>
              <a:t>The Good</a:t>
            </a:r>
            <a:endParaRPr lang="ko-KR" altLang="en-US" smtClean="0">
              <a:latin typeface="Algerian"/>
            </a:endParaRPr>
          </a:p>
        </p:txBody>
      </p:sp>
      <p:pic>
        <p:nvPicPr>
          <p:cNvPr id="5" name="그림 4" descr="ngc2353.jpg"/>
          <p:cNvPicPr>
            <a:picLocks noChangeAspect="1"/>
          </p:cNvPicPr>
          <p:nvPr/>
        </p:nvPicPr>
        <p:blipFill>
          <a:blip r:embed="rId2" cstate="print"/>
          <a:srcRect l="14536" t="14760" r="28149" b="33264"/>
          <a:stretch>
            <a:fillRect/>
          </a:stretch>
        </p:blipFill>
        <p:spPr>
          <a:xfrm>
            <a:off x="285720" y="4000504"/>
            <a:ext cx="272035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그림 5" descr="ngc1624.jpg"/>
          <p:cNvPicPr>
            <a:picLocks noChangeAspect="1"/>
          </p:cNvPicPr>
          <p:nvPr/>
        </p:nvPicPr>
        <p:blipFill>
          <a:blip r:embed="rId3" cstate="print"/>
          <a:srcRect l="14336" t="20790" r="42656" b="41787"/>
          <a:stretch>
            <a:fillRect/>
          </a:stretch>
        </p:blipFill>
        <p:spPr>
          <a:xfrm>
            <a:off x="285720" y="1714488"/>
            <a:ext cx="266701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00375" y="1785938"/>
            <a:ext cx="162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800">
                <a:latin typeface="Berlin Sans FB"/>
              </a:rPr>
              <a:t>NGC 1624</a:t>
            </a:r>
            <a:endParaRPr lang="ko-KR" altLang="en-US" sz="2800">
              <a:latin typeface="Berlin Sans FB"/>
            </a:endParaRPr>
          </a:p>
        </p:txBody>
      </p:sp>
      <p:pic>
        <p:nvPicPr>
          <p:cNvPr id="22533" name="내용 개체 틀 8" descr="alamogoodbadugly1.jpg"/>
          <p:cNvPicPr>
            <a:picLocks noGrp="1" noChangeAspect="1"/>
          </p:cNvPicPr>
          <p:nvPr>
            <p:ph idx="1"/>
          </p:nvPr>
        </p:nvPicPr>
        <p:blipFill>
          <a:blip r:embed="rId4">
            <a:lum bright="58000" contrast="-50000"/>
          </a:blip>
          <a:srcRect l="17484" t="1704" r="2097" b="70387"/>
          <a:stretch>
            <a:fillRect/>
          </a:stretch>
        </p:blipFill>
        <p:spPr>
          <a:xfrm>
            <a:off x="4929188" y="0"/>
            <a:ext cx="4214812" cy="1500188"/>
          </a:xfr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92463" y="2428875"/>
            <a:ext cx="2813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400">
                <a:latin typeface="Berlin Sans FB"/>
              </a:rPr>
              <a:t>&lt;E(</a:t>
            </a:r>
            <a:r>
              <a:rPr lang="en-US" altLang="ko-KR" sz="2400" i="1">
                <a:latin typeface="Berlin Sans FB"/>
              </a:rPr>
              <a:t>B-V </a:t>
            </a:r>
            <a:r>
              <a:rPr lang="en-US" altLang="ko-KR" sz="2400">
                <a:latin typeface="Berlin Sans FB"/>
              </a:rPr>
              <a:t>)&gt;=0.87±0.03</a:t>
            </a:r>
            <a:endParaRPr lang="ko-KR" altLang="en-US" sz="2400">
              <a:latin typeface="Berlin Sans FB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14688" y="2928938"/>
            <a:ext cx="2463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400">
                <a:latin typeface="Berlin Sans FB"/>
              </a:rPr>
              <a:t>Distance ~ 5.5 kpc</a:t>
            </a:r>
            <a:endParaRPr lang="ko-KR" altLang="en-US" sz="2400">
              <a:latin typeface="Berlin Sans FB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14688" y="3500438"/>
            <a:ext cx="2405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400">
                <a:latin typeface="Berlin Sans FB"/>
              </a:rPr>
              <a:t>Age (log t) ~ 6.70</a:t>
            </a:r>
            <a:endParaRPr lang="ko-KR" altLang="en-US" sz="2400">
              <a:latin typeface="Berlin Sans FB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00375" y="4000500"/>
            <a:ext cx="1673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800">
                <a:latin typeface="Berlin Sans FB"/>
              </a:rPr>
              <a:t>NGC 2353</a:t>
            </a:r>
            <a:endParaRPr lang="ko-KR" altLang="en-US" sz="2800">
              <a:latin typeface="Berlin Sans FB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92463" y="4643438"/>
            <a:ext cx="2816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400">
                <a:latin typeface="Berlin Sans FB"/>
              </a:rPr>
              <a:t>&lt;E(</a:t>
            </a:r>
            <a:r>
              <a:rPr lang="en-US" altLang="ko-KR" sz="2400" i="1">
                <a:latin typeface="Berlin Sans FB"/>
              </a:rPr>
              <a:t>B-V </a:t>
            </a:r>
            <a:r>
              <a:rPr lang="en-US" altLang="ko-KR" sz="2400">
                <a:latin typeface="Berlin Sans FB"/>
              </a:rPr>
              <a:t>)&gt;=0.10±0.04</a:t>
            </a:r>
            <a:endParaRPr lang="ko-KR" altLang="en-US" sz="2400">
              <a:latin typeface="Berlin Sans FB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14688" y="5143500"/>
            <a:ext cx="2408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400">
                <a:latin typeface="Berlin Sans FB"/>
              </a:rPr>
              <a:t>Distance ~ 1.2 kpc</a:t>
            </a:r>
            <a:endParaRPr lang="ko-KR" altLang="en-US" sz="2400">
              <a:latin typeface="Berlin Sans FB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14688" y="5715000"/>
            <a:ext cx="2357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400">
                <a:latin typeface="Berlin Sans FB"/>
              </a:rPr>
              <a:t>Age (log t) ~ 8.35</a:t>
            </a:r>
            <a:endParaRPr lang="ko-KR" altLang="en-US" sz="2400">
              <a:latin typeface="Berlin Sans FB"/>
            </a:endParaRPr>
          </a:p>
        </p:txBody>
      </p:sp>
      <p:sp>
        <p:nvSpPr>
          <p:cNvPr id="22541" name="TextBox 16"/>
          <p:cNvSpPr txBox="1">
            <a:spLocks noChangeArrowheads="1"/>
          </p:cNvSpPr>
          <p:nvPr/>
        </p:nvSpPr>
        <p:spPr bwMode="auto">
          <a:xfrm>
            <a:off x="4557713" y="6334125"/>
            <a:ext cx="4586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800">
                <a:latin typeface="Berlin Sans FB"/>
              </a:rPr>
              <a:t>Young and intermediate age </a:t>
            </a:r>
            <a:endParaRPr lang="ko-KR" altLang="en-US" sz="2800">
              <a:latin typeface="Berlin Sans FB"/>
            </a:endParaRPr>
          </a:p>
        </p:txBody>
      </p:sp>
      <p:pic>
        <p:nvPicPr>
          <p:cNvPr id="18" name="그림 17" descr="n2353_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643063"/>
            <a:ext cx="52578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제목 1"/>
          <p:cNvSpPr>
            <a:spLocks noGrp="1"/>
          </p:cNvSpPr>
          <p:nvPr>
            <p:ph type="title"/>
          </p:nvPr>
        </p:nvSpPr>
        <p:spPr>
          <a:xfrm>
            <a:off x="3429000" y="214313"/>
            <a:ext cx="8229600" cy="1143000"/>
          </a:xfrm>
        </p:spPr>
        <p:txBody>
          <a:bodyPr/>
          <a:lstStyle/>
          <a:p>
            <a:r>
              <a:rPr lang="en-US" altLang="ko-KR" smtClean="0">
                <a:latin typeface="Algerian"/>
              </a:rPr>
              <a:t>The BAD</a:t>
            </a:r>
            <a:endParaRPr lang="ko-KR" altLang="en-US" smtClean="0">
              <a:latin typeface="Algerian"/>
            </a:endParaRPr>
          </a:p>
        </p:txBody>
      </p:sp>
      <p:pic>
        <p:nvPicPr>
          <p:cNvPr id="23554" name="내용 개체 틀 9" descr="alamogoodbadugly1.jpg"/>
          <p:cNvPicPr>
            <a:picLocks noGrp="1"/>
          </p:cNvPicPr>
          <p:nvPr>
            <p:ph idx="1"/>
          </p:nvPr>
        </p:nvPicPr>
        <p:blipFill>
          <a:blip r:embed="rId2">
            <a:lum bright="68000" contrast="-78000"/>
          </a:blip>
          <a:srcRect l="16783" t="36230" r="2797" b="36496"/>
          <a:stretch>
            <a:fillRect/>
          </a:stretch>
        </p:blipFill>
        <p:spPr>
          <a:xfrm>
            <a:off x="0" y="0"/>
            <a:ext cx="4214813" cy="1501775"/>
          </a:xfrm>
        </p:spPr>
      </p:pic>
      <p:pic>
        <p:nvPicPr>
          <p:cNvPr id="11" name="그림 10" descr="Berkeley44.jpg"/>
          <p:cNvPicPr>
            <a:picLocks noChangeAspect="1"/>
          </p:cNvPicPr>
          <p:nvPr/>
        </p:nvPicPr>
        <p:blipFill>
          <a:blip r:embed="rId3" cstate="print"/>
          <a:srcRect l="29464" t="40625" r="39732" b="35417"/>
          <a:stretch>
            <a:fillRect/>
          </a:stretch>
        </p:blipFill>
        <p:spPr>
          <a:xfrm>
            <a:off x="285720" y="2038640"/>
            <a:ext cx="2931672" cy="2247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21050" y="1966913"/>
            <a:ext cx="1939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800">
                <a:latin typeface="Berlin Sans FB"/>
              </a:rPr>
              <a:t>Berkeley 44</a:t>
            </a:r>
            <a:endParaRPr lang="ko-KR" altLang="en-US" sz="2800">
              <a:latin typeface="Berlin Sans FB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13138" y="2609850"/>
            <a:ext cx="2770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400">
                <a:latin typeface="Berlin Sans FB"/>
              </a:rPr>
              <a:t>&lt;E(</a:t>
            </a:r>
            <a:r>
              <a:rPr lang="en-US" altLang="ko-KR" sz="2400" i="1">
                <a:latin typeface="Berlin Sans FB"/>
              </a:rPr>
              <a:t>B-V </a:t>
            </a:r>
            <a:r>
              <a:rPr lang="en-US" altLang="ko-KR" sz="2400">
                <a:latin typeface="Berlin Sans FB"/>
              </a:rPr>
              <a:t>)&gt;=1.05±0.05</a:t>
            </a:r>
            <a:endParaRPr lang="ko-KR" altLang="en-US" sz="2400">
              <a:latin typeface="Berlin Sans FB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35363" y="3109913"/>
            <a:ext cx="2470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400">
                <a:latin typeface="Berlin Sans FB"/>
              </a:rPr>
              <a:t>Distance ~ 2.2 kpc</a:t>
            </a:r>
            <a:endParaRPr lang="ko-KR" altLang="en-US" sz="2400">
              <a:latin typeface="Berlin Sans FB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535363" y="3681413"/>
            <a:ext cx="2414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400">
                <a:latin typeface="Berlin Sans FB"/>
              </a:rPr>
              <a:t>Age (log t) ~ 9.05</a:t>
            </a:r>
            <a:endParaRPr lang="ko-KR" altLang="en-US" sz="2400">
              <a:latin typeface="Berlin Sans FB"/>
            </a:endParaRPr>
          </a:p>
        </p:txBody>
      </p:sp>
      <p:sp>
        <p:nvSpPr>
          <p:cNvPr id="23560" name="TextBox 8"/>
          <p:cNvSpPr txBox="1">
            <a:spLocks noChangeArrowheads="1"/>
          </p:cNvSpPr>
          <p:nvPr/>
        </p:nvSpPr>
        <p:spPr bwMode="auto">
          <a:xfrm>
            <a:off x="7683500" y="6334125"/>
            <a:ext cx="1460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800">
                <a:latin typeface="Berlin Sans FB"/>
              </a:rPr>
              <a:t>Old age </a:t>
            </a:r>
            <a:endParaRPr lang="ko-KR" altLang="en-US" sz="2800">
              <a:latin typeface="Berlin Sans FB"/>
            </a:endParaRPr>
          </a:p>
        </p:txBody>
      </p:sp>
      <p:pic>
        <p:nvPicPr>
          <p:cNvPr id="18" name="그림 17" descr="ber_de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4357688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 descr="ber_ag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7225" y="4286250"/>
            <a:ext cx="29781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그룹 23"/>
          <p:cNvGrpSpPr>
            <a:grpSpLocks/>
          </p:cNvGrpSpPr>
          <p:nvPr/>
        </p:nvGrpSpPr>
        <p:grpSpPr bwMode="auto">
          <a:xfrm>
            <a:off x="3143250" y="4071938"/>
            <a:ext cx="2376488" cy="2571750"/>
            <a:chOff x="3143240" y="4071942"/>
            <a:chExt cx="2376436" cy="2571768"/>
          </a:xfrm>
        </p:grpSpPr>
        <p:pic>
          <p:nvPicPr>
            <p:cNvPr id="23564" name="그림 20" descr="ber_dist.jpg"/>
            <p:cNvPicPr>
              <a:picLocks noChangeAspect="1"/>
            </p:cNvPicPr>
            <p:nvPr/>
          </p:nvPicPr>
          <p:blipFill>
            <a:blip r:embed="rId6"/>
            <a:srcRect t="45833"/>
            <a:stretch>
              <a:fillRect/>
            </a:stretch>
          </p:blipFill>
          <p:spPr bwMode="auto">
            <a:xfrm>
              <a:off x="3143240" y="4357694"/>
              <a:ext cx="2376436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직사각형 22"/>
            <p:cNvSpPr/>
            <p:nvPr/>
          </p:nvSpPr>
          <p:spPr>
            <a:xfrm>
              <a:off x="3428984" y="4071942"/>
              <a:ext cx="142872" cy="357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제목 1"/>
          <p:cNvSpPr>
            <a:spLocks noGrp="1"/>
          </p:cNvSpPr>
          <p:nvPr>
            <p:ph type="title"/>
          </p:nvPr>
        </p:nvSpPr>
        <p:spPr>
          <a:xfrm>
            <a:off x="-2357438" y="274638"/>
            <a:ext cx="8229601" cy="1143000"/>
          </a:xfrm>
        </p:spPr>
        <p:txBody>
          <a:bodyPr/>
          <a:lstStyle/>
          <a:p>
            <a:r>
              <a:rPr lang="en-US" altLang="ko-KR" smtClean="0">
                <a:latin typeface="Algerian"/>
              </a:rPr>
              <a:t>The UGLY</a:t>
            </a:r>
            <a:endParaRPr lang="ko-KR" altLang="en-US" smtClean="0">
              <a:latin typeface="Algerian"/>
            </a:endParaRPr>
          </a:p>
        </p:txBody>
      </p:sp>
      <p:pic>
        <p:nvPicPr>
          <p:cNvPr id="24578" name="내용 개체 틀 9" descr="alamogoodbadugly1.jpg"/>
          <p:cNvPicPr>
            <a:picLocks noGrp="1"/>
          </p:cNvPicPr>
          <p:nvPr>
            <p:ph idx="1"/>
          </p:nvPr>
        </p:nvPicPr>
        <p:blipFill>
          <a:blip r:embed="rId2">
            <a:lum bright="66000" contrast="-74000"/>
          </a:blip>
          <a:srcRect l="2797" t="72028" r="16783" b="2405"/>
          <a:stretch>
            <a:fillRect/>
          </a:stretch>
        </p:blipFill>
        <p:spPr>
          <a:xfrm>
            <a:off x="5000625" y="0"/>
            <a:ext cx="4214813" cy="1501775"/>
          </a:xfrm>
        </p:spPr>
      </p:pic>
      <p:pic>
        <p:nvPicPr>
          <p:cNvPr id="11" name="그림 10" descr="tombaugh4.jpg"/>
          <p:cNvPicPr>
            <a:picLocks noChangeAspect="1"/>
          </p:cNvPicPr>
          <p:nvPr/>
        </p:nvPicPr>
        <p:blipFill>
          <a:blip r:embed="rId3" cstate="print"/>
          <a:srcRect l="13014" t="39583" r="45890" b="19792"/>
          <a:stretch>
            <a:fillRect/>
          </a:stretch>
        </p:blipFill>
        <p:spPr>
          <a:xfrm>
            <a:off x="285720" y="1785926"/>
            <a:ext cx="285752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43250" y="1966913"/>
            <a:ext cx="2092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800">
                <a:latin typeface="Berlin Sans FB"/>
              </a:rPr>
              <a:t>Tombaugh 4</a:t>
            </a:r>
            <a:endParaRPr lang="ko-KR" altLang="en-US" sz="2800">
              <a:latin typeface="Berlin Sans FB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14688" y="2905125"/>
            <a:ext cx="2849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800">
                <a:latin typeface="Berlin Sans FB"/>
              </a:rPr>
              <a:t>Is it real? Or fake?</a:t>
            </a:r>
            <a:endParaRPr lang="ko-KR" altLang="en-US" sz="2800">
              <a:latin typeface="Berlin Sans FB"/>
            </a:endParaRPr>
          </a:p>
        </p:txBody>
      </p:sp>
      <p:pic>
        <p:nvPicPr>
          <p:cNvPr id="7" name="그림 6" descr="Alessi14.jpg"/>
          <p:cNvPicPr>
            <a:picLocks/>
          </p:cNvPicPr>
          <p:nvPr/>
        </p:nvPicPr>
        <p:blipFill>
          <a:blip r:embed="rId4" cstate="print"/>
          <a:srcRect l="29503" t="28125" r="43851" b="46875"/>
          <a:stretch>
            <a:fillRect/>
          </a:stretch>
        </p:blipFill>
        <p:spPr>
          <a:xfrm>
            <a:off x="6071318" y="1857364"/>
            <a:ext cx="2858400" cy="27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43438" y="3929063"/>
            <a:ext cx="1336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sz="2800">
                <a:latin typeface="Berlin Sans FB"/>
              </a:rPr>
              <a:t>Alessi 14</a:t>
            </a:r>
            <a:endParaRPr lang="ko-KR" altLang="en-US" sz="2800">
              <a:latin typeface="Berlin Sans FB"/>
            </a:endParaRPr>
          </a:p>
        </p:txBody>
      </p:sp>
      <p:pic>
        <p:nvPicPr>
          <p:cNvPr id="9" name="그림 8" descr="rcm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75" y="1214438"/>
            <a:ext cx="4573588" cy="491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 descr="IRAS10de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313" y="1357313"/>
            <a:ext cx="5056187" cy="504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직선 화살표 연결선 15"/>
          <p:cNvCxnSpPr/>
          <p:nvPr/>
        </p:nvCxnSpPr>
        <p:spPr>
          <a:xfrm rot="5400000">
            <a:off x="5537200" y="3106738"/>
            <a:ext cx="1214437" cy="15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8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288</Words>
  <Application>Microsoft Office PowerPoint</Application>
  <PresentationFormat>Экран (4:3)</PresentationFormat>
  <Paragraphs>67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맑은 고딕</vt:lpstr>
      <vt:lpstr>Arial</vt:lpstr>
      <vt:lpstr>Clarendon Condensed</vt:lpstr>
      <vt:lpstr>Univers 45 Light</vt:lpstr>
      <vt:lpstr>Berlin Sans FB Demi</vt:lpstr>
      <vt:lpstr>Berlin Sans FB</vt:lpstr>
      <vt:lpstr>Brush Script MT</vt:lpstr>
      <vt:lpstr>Algerian</vt:lpstr>
      <vt:lpstr>Office 테마</vt:lpstr>
      <vt:lpstr>The Good, the Bad, and the Ugly</vt:lpstr>
      <vt:lpstr>Open Clusters (OCs)?</vt:lpstr>
      <vt:lpstr>Why are open clusters important?</vt:lpstr>
      <vt:lpstr>SOS (Sejong Open clusters Survey)</vt:lpstr>
      <vt:lpstr>How many data have we obtained?</vt:lpstr>
      <vt:lpstr>Some Results</vt:lpstr>
      <vt:lpstr>The Good</vt:lpstr>
      <vt:lpstr>The BAD</vt:lpstr>
      <vt:lpstr>The UGLY</vt:lpstr>
      <vt:lpstr>Conclusion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Good, Bad, and Ugly</dc:title>
  <dc:creator>L</dc:creator>
  <cp:lastModifiedBy>Тиллаев</cp:lastModifiedBy>
  <cp:revision>102</cp:revision>
  <dcterms:created xsi:type="dcterms:W3CDTF">2010-05-17T11:13:52Z</dcterms:created>
  <dcterms:modified xsi:type="dcterms:W3CDTF">2010-06-22T06:14:25Z</dcterms:modified>
</cp:coreProperties>
</file>