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0" r:id="rId3"/>
    <p:sldId id="273" r:id="rId4"/>
    <p:sldId id="281" r:id="rId5"/>
    <p:sldId id="329" r:id="rId6"/>
    <p:sldId id="310" r:id="rId7"/>
    <p:sldId id="274" r:id="rId8"/>
    <p:sldId id="276" r:id="rId9"/>
    <p:sldId id="266" r:id="rId10"/>
    <p:sldId id="298" r:id="rId11"/>
    <p:sldId id="299" r:id="rId12"/>
    <p:sldId id="284" r:id="rId13"/>
    <p:sldId id="285" r:id="rId14"/>
    <p:sldId id="286" r:id="rId15"/>
    <p:sldId id="287" r:id="rId16"/>
    <p:sldId id="291" r:id="rId17"/>
    <p:sldId id="292" r:id="rId18"/>
    <p:sldId id="293" r:id="rId19"/>
    <p:sldId id="294" r:id="rId20"/>
    <p:sldId id="300" r:id="rId21"/>
    <p:sldId id="295" r:id="rId22"/>
    <p:sldId id="301" r:id="rId23"/>
    <p:sldId id="283" r:id="rId24"/>
    <p:sldId id="302" r:id="rId25"/>
    <p:sldId id="303" r:id="rId26"/>
    <p:sldId id="304" r:id="rId27"/>
    <p:sldId id="311" r:id="rId28"/>
    <p:sldId id="313" r:id="rId29"/>
    <p:sldId id="270" r:id="rId30"/>
    <p:sldId id="260" r:id="rId31"/>
    <p:sldId id="258" r:id="rId32"/>
    <p:sldId id="267" r:id="rId33"/>
    <p:sldId id="259" r:id="rId34"/>
    <p:sldId id="262" r:id="rId35"/>
    <p:sldId id="263" r:id="rId36"/>
    <p:sldId id="264" r:id="rId37"/>
    <p:sldId id="32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2" autoAdjust="0"/>
  </p:normalViewPr>
  <p:slideViewPr>
    <p:cSldViewPr snapToObjects="1">
      <p:cViewPr>
        <p:scale>
          <a:sx n="64" d="100"/>
          <a:sy n="64" d="100"/>
        </p:scale>
        <p:origin x="-12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5" d="100"/>
          <a:sy n="105" d="100"/>
        </p:scale>
        <p:origin x="-7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330AE-A7A1-4C96-BDBC-EAADF3AF7F0B}" type="datetimeFigureOut">
              <a:rPr lang="ko-KR" altLang="en-US" smtClean="0"/>
              <a:pPr/>
              <a:t>2010-06-19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F4A1-82D2-4F31-AF97-2FA230C108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F555-B606-F342-993D-53AB6CB8F03F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F282A-D5AA-624E-A653-58F946CC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282A-D5AA-624E-A653-58F946CC9D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2CEE2-DA75-BA48-A1A1-746B1A6415A3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282A-D5AA-624E-A653-58F946CC9D0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980C75-B2CC-F84B-AE95-5F5B56F03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Exoplanet</a:t>
            </a:r>
            <a:r>
              <a:rPr lang="en-US" dirty="0" smtClean="0"/>
              <a:t> Transit Study with </a:t>
            </a:r>
            <a:r>
              <a:rPr lang="en-US" dirty="0" err="1" smtClean="0"/>
              <a:t>Maidanak</a:t>
            </a:r>
            <a:r>
              <a:rPr lang="en-US" dirty="0" smtClean="0"/>
              <a:t> 1.5m Telescope</a:t>
            </a:r>
            <a:br>
              <a:rPr lang="en-US" dirty="0" smtClean="0"/>
            </a:br>
            <a:r>
              <a:rPr lang="en-US" sz="2700" dirty="0" smtClean="0"/>
              <a:t>The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</a:t>
            </a:r>
            <a:r>
              <a:rPr lang="en-US" sz="2700" dirty="0" err="1" smtClean="0"/>
              <a:t>Maidanak</a:t>
            </a:r>
            <a:r>
              <a:rPr lang="en-US" sz="2700" dirty="0" smtClean="0"/>
              <a:t>  Users Meeting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smtClean="0"/>
              <a:t>UBAI,Tashkent</a:t>
            </a:r>
            <a:r>
              <a:rPr lang="en-US" sz="2000" dirty="0" smtClean="0"/>
              <a:t>, Uzbek, 2010. 6. 21-25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8062664" cy="11997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Sang </a:t>
            </a:r>
            <a:r>
              <a:rPr lang="en-US" dirty="0" err="1" smtClean="0"/>
              <a:t>Gak</a:t>
            </a:r>
            <a:r>
              <a:rPr lang="en-US" dirty="0" smtClean="0"/>
              <a:t> Lee, </a:t>
            </a:r>
            <a:r>
              <a:rPr lang="en-US" dirty="0" err="1" smtClean="0"/>
              <a:t>Masateru</a:t>
            </a:r>
            <a:r>
              <a:rPr lang="en-US" dirty="0" smtClean="0"/>
              <a:t> Ishiguro, </a:t>
            </a:r>
            <a:r>
              <a:rPr lang="en-US" dirty="0" err="1" smtClean="0"/>
              <a:t>YunA</a:t>
            </a:r>
            <a:r>
              <a:rPr lang="en-US" dirty="0" smtClean="0"/>
              <a:t> Yang, Won </a:t>
            </a:r>
            <a:r>
              <a:rPr lang="en-US" dirty="0" err="1" smtClean="0"/>
              <a:t>Suk</a:t>
            </a:r>
            <a:r>
              <a:rPr lang="en-US" dirty="0" smtClean="0"/>
              <a:t> Kang, </a:t>
            </a:r>
            <a:r>
              <a:rPr lang="en-US" dirty="0" err="1" smtClean="0"/>
              <a:t>Keun</a:t>
            </a:r>
            <a:r>
              <a:rPr lang="en-US" dirty="0" smtClean="0"/>
              <a:t> Hong Park (Seoul National University)</a:t>
            </a:r>
          </a:p>
          <a:p>
            <a:r>
              <a:rPr lang="en-US" dirty="0" smtClean="0"/>
              <a:t>Sung Ho Lee, Hyun Il Sung, Dong </a:t>
            </a:r>
            <a:r>
              <a:rPr lang="en-US" dirty="0" err="1" smtClean="0"/>
              <a:t>Whan</a:t>
            </a:r>
            <a:r>
              <a:rPr lang="en-US" dirty="0" smtClean="0"/>
              <a:t> Cho (KASI) 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276871"/>
            <a:ext cx="3955334" cy="345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Orbital Period- Planet Mass</a:t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en-US" altLang="ko-KR" sz="2700" dirty="0" smtClean="0"/>
              <a:t>(arXiv:1001.2010v2 J. N. Winn) </a:t>
            </a:r>
            <a:endParaRPr lang="ko-KR" alt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510" y="2276872"/>
            <a:ext cx="3709443" cy="34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" y="5657671"/>
            <a:ext cx="4427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Mass versus orbital period, on a logarithmic scale. The two long-period outliers are HD 17156b (P = 21 d) and HD 80606b (P = 111 d).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860032" y="5657671"/>
            <a:ext cx="3826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on a linear scale, and with axes restricted to highlight the gas giants. The </a:t>
            </a:r>
            <a:r>
              <a:rPr lang="en-US" altLang="ko-KR" dirty="0" err="1" smtClean="0"/>
              <a:t>anticorrelation</a:t>
            </a:r>
            <a:r>
              <a:rPr lang="en-US" altLang="ko-KR" dirty="0" smtClean="0"/>
              <a:t> between mass and orbital period is evident.</a:t>
            </a:r>
            <a:endParaRPr lang="ko-KR" altLang="en-US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As of June 2010, 87 transiting planets are known, </a:t>
            </a:r>
            <a:r>
              <a:rPr lang="en-US" altLang="ko-KR" dirty="0" err="1" smtClean="0"/>
              <a:t>represeniting</a:t>
            </a:r>
            <a:r>
              <a:rPr lang="en-US" altLang="ko-KR" dirty="0" smtClean="0"/>
              <a:t> 19% of the total number of </a:t>
            </a:r>
            <a:r>
              <a:rPr lang="en-US" altLang="ko-KR" dirty="0" err="1" smtClean="0"/>
              <a:t>exoplants</a:t>
            </a:r>
            <a:r>
              <a:rPr lang="en-US" altLang="ko-KR" dirty="0" smtClean="0"/>
              <a:t> discovered.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Despite the selection effects, the known transiting planets exhibit a striking diversity. 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1.  </a:t>
            </a:r>
            <a:r>
              <a:rPr lang="en-US" altLang="ko-KR" dirty="0" smtClean="0"/>
              <a:t>They span three orders of magnitude in mass, </a:t>
            </a:r>
          </a:p>
          <a:p>
            <a:r>
              <a:rPr lang="en-US" altLang="ko-KR" dirty="0" smtClean="0"/>
              <a:t>and one order of magnitude in radius. 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2.  </a:t>
            </a:r>
            <a:r>
              <a:rPr lang="en-US" altLang="ko-KR" dirty="0" smtClean="0"/>
              <a:t>Most are gas giants, comparable in mass and radius to Jupiter. </a:t>
            </a:r>
          </a:p>
          <a:p>
            <a:pPr>
              <a:buNone/>
            </a:pPr>
            <a:r>
              <a:rPr lang="en-US" altLang="ko-KR" dirty="0" smtClean="0"/>
              <a:t>3. Densities of gas giants vary from 0.2 to &gt; 2.0 g cm</a:t>
            </a:r>
            <a:r>
              <a:rPr lang="en-US" altLang="ko-KR" baseline="30000" dirty="0" smtClean="0"/>
              <a:t>-3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for TEPs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Exoplanetary</a:t>
            </a:r>
            <a:r>
              <a:rPr lang="en-US" altLang="ko-KR" dirty="0" smtClean="0"/>
              <a:t> science </a:t>
            </a:r>
            <a:r>
              <a:rPr lang="en-US" altLang="ko-KR" sz="800" dirty="0" smtClean="0"/>
              <a:t>(Winn et al. 2010)</a:t>
            </a:r>
          </a:p>
          <a:p>
            <a:pPr lvl="1"/>
            <a:r>
              <a:rPr lang="en-US" altLang="ko-KR" dirty="0" smtClean="0"/>
              <a:t>Orbit, mass, radius, temperature, and atmospheric constituents of the planet</a:t>
            </a:r>
          </a:p>
          <a:p>
            <a:pPr lvl="1"/>
            <a:r>
              <a:rPr lang="en-US" altLang="ko-KR" dirty="0" smtClean="0"/>
              <a:t>From these properties </a:t>
            </a:r>
          </a:p>
          <a:p>
            <a:pPr lvl="2"/>
            <a:r>
              <a:rPr lang="en-US" altLang="ko-KR" dirty="0" smtClean="0"/>
              <a:t>Clues about the processes of planet formation and evolution </a:t>
            </a:r>
          </a:p>
          <a:p>
            <a:pPr lvl="2"/>
            <a:r>
              <a:rPr lang="en-US" altLang="ko-KR" dirty="0" smtClean="0"/>
              <a:t>Understanding the properties of the solar system</a:t>
            </a:r>
          </a:p>
          <a:p>
            <a:pPr lvl="1"/>
            <a:r>
              <a:rPr lang="en-US" altLang="ko-KR" dirty="0" smtClean="0"/>
              <a:t>Transits and </a:t>
            </a:r>
            <a:r>
              <a:rPr lang="en-US" altLang="ko-KR" dirty="0" err="1" smtClean="0"/>
              <a:t>occultations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Transits ; the passage of smaller body </a:t>
            </a:r>
            <a:r>
              <a:rPr lang="en-US" altLang="ko-KR" b="1" dirty="0" smtClean="0"/>
              <a:t>in front of </a:t>
            </a:r>
            <a:r>
              <a:rPr lang="en-US" altLang="ko-KR" dirty="0" smtClean="0"/>
              <a:t>the larger body </a:t>
            </a:r>
          </a:p>
          <a:p>
            <a:pPr lvl="2"/>
            <a:r>
              <a:rPr lang="en-US" altLang="ko-KR" dirty="0" err="1" smtClean="0"/>
              <a:t>Occultations</a:t>
            </a:r>
            <a:r>
              <a:rPr lang="en-US" altLang="ko-KR" dirty="0" smtClean="0"/>
              <a:t> ; the passage of smaller body </a:t>
            </a:r>
            <a:r>
              <a:rPr lang="en-US" altLang="ko-KR" b="1" dirty="0" smtClean="0"/>
              <a:t>behind</a:t>
            </a:r>
            <a:r>
              <a:rPr lang="en-US" altLang="ko-KR" dirty="0" smtClean="0"/>
              <a:t> the larger body  -</a:t>
            </a:r>
            <a:r>
              <a:rPr lang="en-US" altLang="ko-KR" i="1" dirty="0" smtClean="0"/>
              <a:t> secondary eclipses</a:t>
            </a:r>
          </a:p>
          <a:p>
            <a:pPr lvl="2"/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Introduction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85938"/>
            <a:ext cx="7858125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/>
          <a:lstStyle/>
          <a:p>
            <a:r>
              <a:rPr lang="en-US" altLang="ko-KR" dirty="0" smtClean="0"/>
              <a:t>Terminology </a:t>
            </a:r>
          </a:p>
          <a:p>
            <a:pPr lvl="1"/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p</a:t>
            </a:r>
            <a:r>
              <a:rPr lang="en-US" altLang="ko-KR" dirty="0" smtClean="0"/>
              <a:t>  / M</a:t>
            </a:r>
            <a:r>
              <a:rPr lang="en-US" altLang="ko-KR" baseline="-25000" dirty="0" smtClean="0"/>
              <a:t>p</a:t>
            </a:r>
            <a:r>
              <a:rPr lang="en-US" altLang="ko-KR" dirty="0" smtClean="0"/>
              <a:t> ; radius/mass of a planet</a:t>
            </a:r>
          </a:p>
          <a:p>
            <a:pPr lvl="1"/>
            <a:r>
              <a:rPr lang="en-US" altLang="ko-KR" dirty="0" smtClean="0"/>
              <a:t>R</a:t>
            </a:r>
            <a:r>
              <a:rPr lang="en-US" altLang="ko-KR" baseline="-25000" dirty="0" smtClean="0"/>
              <a:t>*</a:t>
            </a:r>
            <a:r>
              <a:rPr lang="en-US" altLang="ko-KR" dirty="0" smtClean="0"/>
              <a:t> / M</a:t>
            </a:r>
            <a:r>
              <a:rPr lang="en-US" altLang="ko-KR" baseline="-25000" dirty="0" smtClean="0"/>
              <a:t>*</a:t>
            </a:r>
            <a:r>
              <a:rPr lang="en-US" altLang="ko-KR" dirty="0" smtClean="0"/>
              <a:t> ; radius/mass of a parent star</a:t>
            </a:r>
          </a:p>
          <a:p>
            <a:pPr lvl="1"/>
            <a:r>
              <a:rPr lang="en-US" altLang="ko-KR" dirty="0" smtClean="0"/>
              <a:t>X, Y, Z direction</a:t>
            </a:r>
          </a:p>
          <a:p>
            <a:pPr lvl="2"/>
            <a:r>
              <a:rPr lang="en-US" altLang="ko-KR" dirty="0" smtClean="0"/>
              <a:t>Z </a:t>
            </a:r>
          </a:p>
          <a:p>
            <a:pPr lvl="2">
              <a:buFont typeface="Wingdings 2" pitchFamily="18" charset="2"/>
              <a:buNone/>
            </a:pPr>
            <a:r>
              <a:rPr lang="en-US" altLang="ko-KR" dirty="0" smtClean="0"/>
              <a:t> - toward observer</a:t>
            </a:r>
          </a:p>
          <a:p>
            <a:pPr lvl="2">
              <a:buFont typeface="Wingdings 2" pitchFamily="18" charset="2"/>
              <a:buNone/>
            </a:pPr>
            <a:r>
              <a:rPr lang="en-US" altLang="ko-KR" dirty="0" smtClean="0"/>
              <a:t>b = impact parameter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 </a:t>
            </a:r>
            <a:r>
              <a:rPr lang="en-US" altLang="ko-KR" sz="900" dirty="0" smtClean="0"/>
              <a:t>(Winn et. Al 2010)</a:t>
            </a:r>
            <a:endParaRPr lang="ko-KR" altLang="en-US" sz="900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892425"/>
            <a:ext cx="457200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/>
          <p:nvPr/>
        </p:nvCxnSpPr>
        <p:spPr>
          <a:xfrm rot="5400000">
            <a:off x="6131718" y="4357689"/>
            <a:ext cx="500063" cy="28575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4" name="직사각형 11"/>
          <p:cNvSpPr>
            <a:spLocks noChangeArrowheads="1"/>
          </p:cNvSpPr>
          <p:nvPr/>
        </p:nvSpPr>
        <p:spPr bwMode="auto">
          <a:xfrm>
            <a:off x="6000750" y="4500564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eorgia" pitchFamily="18" charset="0"/>
                <a:ea typeface="맑은 고딕" pitchFamily="50" charset="-127"/>
              </a:rPr>
              <a:t>Z </a:t>
            </a:r>
            <a:endParaRPr kumimoji="0" lang="ko-KR" altLang="en-US">
              <a:latin typeface="Georgia" pitchFamily="18" charset="0"/>
              <a:ea typeface="맑은 고딕" pitchFamily="50" charset="-127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/>
          <a:lstStyle/>
          <a:p>
            <a:r>
              <a:rPr lang="en-US" altLang="ko-KR" dirty="0" smtClean="0"/>
              <a:t>Geometry</a:t>
            </a:r>
          </a:p>
          <a:p>
            <a:pPr lvl="1"/>
            <a:r>
              <a:rPr lang="en-US" altLang="ko-KR" dirty="0" smtClean="0"/>
              <a:t>Distance btw. star and planet </a:t>
            </a:r>
          </a:p>
          <a:p>
            <a:pPr lvl="2"/>
            <a:r>
              <a:rPr lang="en-US" altLang="ko-KR" dirty="0" smtClean="0"/>
              <a:t>a – </a:t>
            </a:r>
            <a:r>
              <a:rPr lang="en-US" altLang="ko-KR" dirty="0" err="1" smtClean="0"/>
              <a:t>semimajor</a:t>
            </a:r>
            <a:r>
              <a:rPr lang="en-US" altLang="ko-KR" dirty="0" smtClean="0"/>
              <a:t> axis of relative orbit</a:t>
            </a:r>
          </a:p>
          <a:p>
            <a:pPr lvl="2"/>
            <a:r>
              <a:rPr lang="en-US" altLang="ko-KR" dirty="0" smtClean="0"/>
              <a:t>f – true anomaly implicit function of time depending on the orbital eccentricity </a:t>
            </a:r>
            <a:r>
              <a:rPr lang="en-US" altLang="ko-KR" i="1" dirty="0" smtClean="0"/>
              <a:t>e</a:t>
            </a:r>
            <a:r>
              <a:rPr lang="en-US" altLang="ko-KR" dirty="0" smtClean="0"/>
              <a:t> and period </a:t>
            </a:r>
            <a:r>
              <a:rPr lang="en-US" altLang="ko-KR" i="1" dirty="0" smtClean="0"/>
              <a:t>P</a:t>
            </a:r>
          </a:p>
          <a:p>
            <a:pPr lvl="1"/>
            <a:r>
              <a:rPr lang="en-US" altLang="ko-KR" dirty="0" smtClean="0"/>
              <a:t>Cartesian coordinates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Projected distance,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sky</a:t>
            </a:r>
            <a:r>
              <a:rPr lang="en-US" altLang="ko-KR" dirty="0" smtClean="0"/>
              <a:t> = (X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+ Y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)</a:t>
            </a:r>
            <a:r>
              <a:rPr lang="en-US" altLang="ko-KR" baseline="30000" dirty="0" smtClean="0"/>
              <a:t>1/2</a:t>
            </a:r>
          </a:p>
          <a:p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</a:t>
            </a:r>
            <a:endParaRPr lang="ko-KR" altLang="en-US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00188"/>
            <a:ext cx="2436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563" y="3356992"/>
            <a:ext cx="37147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6213" y="5715000"/>
            <a:ext cx="597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/>
          <a:lstStyle/>
          <a:p>
            <a:r>
              <a:rPr lang="en-US" altLang="ko-KR" smtClean="0"/>
              <a:t>Approximation </a:t>
            </a:r>
          </a:p>
          <a:p>
            <a:pPr lvl="1"/>
            <a:r>
              <a:rPr lang="en-US" altLang="ko-KR" smtClean="0"/>
              <a:t>Eclipse are centered around conjunctions, X=0</a:t>
            </a:r>
          </a:p>
          <a:p>
            <a:pPr lvl="1"/>
            <a:endParaRPr lang="ko-KR" altLang="en-US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</a:t>
            </a:r>
            <a:endParaRPr lang="ko-KR" alt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357430"/>
            <a:ext cx="4429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114675"/>
            <a:ext cx="5019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100" y="4057650"/>
            <a:ext cx="3924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5715000"/>
            <a:ext cx="3343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5715000"/>
            <a:ext cx="3533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내용 개체 틀 11"/>
          <p:cNvSpPr>
            <a:spLocks noGrp="1"/>
          </p:cNvSpPr>
          <p:nvPr>
            <p:ph idx="1"/>
          </p:nvPr>
        </p:nvSpPr>
        <p:spPr>
          <a:xfrm>
            <a:off x="142875" y="1285875"/>
            <a:ext cx="8543925" cy="5287963"/>
          </a:xfrm>
        </p:spPr>
        <p:txBody>
          <a:bodyPr/>
          <a:lstStyle/>
          <a:p>
            <a:r>
              <a:rPr lang="en-US" altLang="ko-KR" dirty="0" smtClean="0"/>
              <a:t>Total, full, ingress, &amp; egress durations</a:t>
            </a:r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 –duration </a:t>
            </a:r>
            <a:endParaRPr lang="ko-KR" alt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l="6049" r="15154"/>
          <a:stretch>
            <a:fillRect/>
          </a:stretch>
        </p:blipFill>
        <p:spPr bwMode="auto">
          <a:xfrm>
            <a:off x="5638800" y="1867400"/>
            <a:ext cx="3505200" cy="347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65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643438"/>
            <a:ext cx="5495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286125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071688"/>
            <a:ext cx="2436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내용 개체 틀 10"/>
          <p:cNvGraphicFramePr>
            <a:graphicFrameLocks noChangeAspect="1"/>
          </p:cNvGraphicFramePr>
          <p:nvPr>
            <p:ph idx="1"/>
          </p:nvPr>
        </p:nvGraphicFramePr>
        <p:xfrm>
          <a:off x="214313" y="1428750"/>
          <a:ext cx="4870450" cy="4138613"/>
        </p:xfrm>
        <a:graphic>
          <a:graphicData uri="http://schemas.openxmlformats.org/presentationml/2006/ole">
            <p:oleObj spid="_x0000_s4098" name="수식" r:id="rId3" imgW="2958840" imgH="2514600" progId="Equation.3">
              <p:embed/>
            </p:oleObj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</a:t>
            </a:r>
            <a:endParaRPr lang="ko-KR" altLang="en-US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/>
          <a:srcRect l="4533" r="13637"/>
          <a:stretch>
            <a:fillRect/>
          </a:stretch>
        </p:blipFill>
        <p:spPr bwMode="auto">
          <a:xfrm>
            <a:off x="5122912" y="1066131"/>
            <a:ext cx="3563888" cy="340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8075" y="5029200"/>
            <a:ext cx="5495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꺾인 연결선 11"/>
          <p:cNvCxnSpPr/>
          <p:nvPr/>
        </p:nvCxnSpPr>
        <p:spPr>
          <a:xfrm>
            <a:off x="1714500" y="5788025"/>
            <a:ext cx="1857375" cy="641350"/>
          </a:xfrm>
          <a:prstGeom prst="bentConnector3">
            <a:avLst>
              <a:gd name="adj1" fmla="val -424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357313"/>
            <a:ext cx="2305050" cy="342900"/>
          </a:xfr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</a:t>
            </a:r>
            <a:endParaRPr lang="ko-KR" altLang="en-US" dirty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28975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86250"/>
            <a:ext cx="588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643438"/>
            <a:ext cx="377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" y="5643563"/>
            <a:ext cx="4733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8"/>
          <a:srcRect l="4533" r="13637"/>
          <a:stretch>
            <a:fillRect/>
          </a:stretch>
        </p:blipFill>
        <p:spPr bwMode="auto">
          <a:xfrm>
            <a:off x="5929322" y="1113641"/>
            <a:ext cx="3214678" cy="306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내용 개체 틀 10"/>
          <p:cNvGraphicFramePr>
            <a:graphicFrameLocks noChangeAspect="1"/>
          </p:cNvGraphicFramePr>
          <p:nvPr/>
        </p:nvGraphicFramePr>
        <p:xfrm>
          <a:off x="6215063" y="5857875"/>
          <a:ext cx="1443037" cy="647700"/>
        </p:xfrm>
        <a:graphic>
          <a:graphicData uri="http://schemas.openxmlformats.org/presentationml/2006/ole">
            <p:oleObj spid="_x0000_s5122" name="수식" r:id="rId9" imgW="876240" imgH="393480" progId="Equation.3">
              <p:embed/>
            </p:oleObj>
          </a:graphicData>
        </a:graphic>
      </p:graphicFrame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2346544"/>
            <a:ext cx="347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57200" y="170021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good approximations are obtained by</a:t>
            </a:r>
          </a:p>
          <a:p>
            <a:r>
              <a:rPr lang="en-US" altLang="ko-KR" dirty="0" smtClean="0"/>
              <a:t>multiplying Equations (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tot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full</a:t>
            </a:r>
            <a:r>
              <a:rPr lang="en-US" altLang="ko-KR" dirty="0" smtClean="0"/>
              <a:t>) by</a:t>
            </a:r>
            <a:endParaRPr lang="ko-KR" altLang="en-US" dirty="0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/>
          <a:lstStyle/>
          <a:p>
            <a:r>
              <a:rPr lang="en-US" altLang="ko-KR" smtClean="0"/>
              <a:t>Loss of light during eclipse</a:t>
            </a:r>
          </a:p>
          <a:p>
            <a:endParaRPr lang="ko-KR" altLang="en-US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</a:t>
            </a:r>
            <a:endParaRPr lang="ko-KR" alt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928813"/>
            <a:ext cx="6124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643313"/>
            <a:ext cx="1857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86250"/>
            <a:ext cx="61436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3643313"/>
            <a:ext cx="1771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490" name="Picture 2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491" name="Picture 3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492" name="Picture 4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493" name="Picture 5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494" name="Picture 6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495" name="Picture 7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496" name="Picture 8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497" name="Picture 9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498" name="Picture 10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499" name="Picture 11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00" name="Picture 12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01" name="Picture 13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02" name="Picture 14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03" name="Picture 15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04" name="Picture 16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05" name="Picture 17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06" name="Picture 18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07" name="Picture 19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08" name="Picture 20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09" name="Picture 21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10" name="Picture 22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11" name="Picture 23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12" name="Picture 24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13" name="Picture 25" descr="http://www.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14" name="Picture 26" descr="http://www.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27" name="그림 1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26" name="그림 2" descr="http://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25" name="그림 3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24" name="그림 4" descr="http://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23" name="그림 5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22" name="그림 6" descr="http://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21" name="그림 7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20" name="그림 8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19" name="그림 9" descr="http://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18" name="그림 10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17" name="그림 11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16" name="그림 12" descr="http://exoplanet.eu/images/fleche-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33350"/>
          </a:xfrm>
          <a:prstGeom prst="rect">
            <a:avLst/>
          </a:prstGeom>
          <a:noFill/>
        </p:spPr>
      </p:pic>
      <p:pic>
        <p:nvPicPr>
          <p:cNvPr id="63515" name="그림 13" descr="http://exoplanet.eu/images/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63528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27" y="548680"/>
            <a:ext cx="880694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날짜 개체 틀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43" name="슬라이드 번호 개체 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f(t) is specified by the depth </a:t>
            </a:r>
            <a:r>
              <a:rPr lang="en-US" altLang="ko-KR" dirty="0" smtClean="0">
                <a:latin typeface="Symbol" pitchFamily="18" charset="2"/>
              </a:rPr>
              <a:t>d</a:t>
            </a:r>
            <a:r>
              <a:rPr lang="en-US" altLang="ko-KR" dirty="0" smtClean="0"/>
              <a:t> , duration T , ingress or egress duration </a:t>
            </a:r>
            <a:r>
              <a:rPr lang="en-US" altLang="ko-KR" dirty="0" smtClean="0">
                <a:latin typeface="Symbol" pitchFamily="18" charset="2"/>
              </a:rPr>
              <a:t>t</a:t>
            </a:r>
            <a:r>
              <a:rPr lang="en-US" altLang="ko-KR" dirty="0" smtClean="0"/>
              <a:t> , and time of conjunction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c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For transits, the maximum loss of light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the planetary </a:t>
            </a:r>
            <a:r>
              <a:rPr lang="en-US" altLang="ko-KR" dirty="0" err="1" smtClean="0"/>
              <a:t>nightside</a:t>
            </a:r>
            <a:r>
              <a:rPr lang="en-US" altLang="ko-KR" dirty="0" smtClean="0"/>
              <a:t> is negligible</a:t>
            </a:r>
          </a:p>
          <a:p>
            <a:r>
              <a:rPr lang="en-US" altLang="ko-KR" dirty="0" smtClean="0"/>
              <a:t>For </a:t>
            </a:r>
            <a:r>
              <a:rPr lang="en-US" altLang="ko-KR" dirty="0" err="1" smtClean="0"/>
              <a:t>occultations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Depth </a:t>
            </a:r>
            <a:endParaRPr lang="ko-KR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59" y="3176972"/>
            <a:ext cx="315935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944" y="4113076"/>
            <a:ext cx="1408856" cy="4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5098901"/>
            <a:ext cx="2003130" cy="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7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Limb darkening</a:t>
            </a:r>
          </a:p>
          <a:p>
            <a:pPr lvl="1"/>
            <a:r>
              <a:rPr lang="en-US" altLang="ko-KR" dirty="0" smtClean="0"/>
              <a:t>Flux decline </a:t>
            </a:r>
          </a:p>
          <a:p>
            <a:pPr lvl="2"/>
            <a:r>
              <a:rPr lang="en-US" altLang="ko-KR" dirty="0" smtClean="0"/>
              <a:t>Larger than </a:t>
            </a:r>
            <a:r>
              <a:rPr lang="en-US" altLang="ko-KR" b="1" i="1" dirty="0" smtClean="0"/>
              <a:t>k</a:t>
            </a:r>
            <a:r>
              <a:rPr lang="en-US" altLang="ko-KR" b="1" i="1" baseline="30000" dirty="0" smtClean="0"/>
              <a:t>2</a:t>
            </a:r>
            <a:r>
              <a:rPr lang="en-US" altLang="ko-KR" dirty="0" smtClean="0"/>
              <a:t> near the center of star</a:t>
            </a:r>
          </a:p>
          <a:p>
            <a:pPr lvl="2"/>
            <a:r>
              <a:rPr lang="en-US" altLang="ko-KR" dirty="0" smtClean="0"/>
              <a:t>Smaller than </a:t>
            </a:r>
            <a:r>
              <a:rPr lang="en-US" altLang="ko-KR" b="1" i="1" dirty="0" smtClean="0"/>
              <a:t>k</a:t>
            </a:r>
            <a:r>
              <a:rPr lang="en-US" altLang="ko-KR" b="1" i="1" baseline="30000" dirty="0" smtClean="0"/>
              <a:t>2</a:t>
            </a:r>
            <a:r>
              <a:rPr lang="en-US" altLang="ko-KR" dirty="0" smtClean="0"/>
              <a:t> near the limb</a:t>
            </a:r>
          </a:p>
          <a:p>
            <a:pPr lvl="1"/>
            <a:r>
              <a:rPr lang="en-US" altLang="ko-KR" dirty="0" smtClean="0"/>
              <a:t>Due to variations in  temperature and opacity with altitude in the stellar atmosphere</a:t>
            </a:r>
          </a:p>
          <a:p>
            <a:pPr lvl="1"/>
            <a:r>
              <a:rPr lang="en-US" altLang="ko-KR" dirty="0" smtClean="0"/>
              <a:t>Approximation for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The planet provides a raster scan of the stellar intensity across the transit chord</a:t>
            </a:r>
          </a:p>
          <a:p>
            <a:pPr lvl="2"/>
            <a:r>
              <a:rPr lang="en-US" altLang="ko-KR" dirty="0" smtClean="0"/>
              <a:t>star spots and </a:t>
            </a:r>
            <a:r>
              <a:rPr lang="en-US" altLang="ko-KR" dirty="0" err="1" smtClean="0"/>
              <a:t>plages</a:t>
            </a:r>
            <a:r>
              <a:rPr lang="en-US" altLang="ko-KR" dirty="0" smtClean="0"/>
              <a:t> can be detected </a:t>
            </a:r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Eclipse Basics-limb darkening</a:t>
            </a:r>
            <a:endParaRPr lang="ko-KR" altLang="en-US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935413"/>
            <a:ext cx="386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554413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3868738"/>
            <a:ext cx="2295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2200" y="937775"/>
            <a:ext cx="2592289" cy="59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Transits of the giant planet HD 209458b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61864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Transits of the giant planet HD 209458b observed at wavelengths ranging from 0.32 </a:t>
            </a:r>
            <a:r>
              <a:rPr lang="en-US" altLang="ko-KR" dirty="0" err="1" smtClean="0"/>
              <a:t>μm</a:t>
            </a:r>
            <a:r>
              <a:rPr lang="en-US" altLang="ko-KR" dirty="0" smtClean="0"/>
              <a:t> (bottom) to 0.97 </a:t>
            </a:r>
            <a:r>
              <a:rPr lang="en-US" altLang="ko-KR" dirty="0" err="1" smtClean="0"/>
              <a:t>μm</a:t>
            </a:r>
            <a:r>
              <a:rPr lang="en-US" altLang="ko-KR" dirty="0" smtClean="0"/>
              <a:t> (top). At shorter wavelengths, the limb darkening of the star is more pronounced, and the bottom of the light curve is more rounded. The data were collected with the </a:t>
            </a:r>
            <a:r>
              <a:rPr lang="en-US" altLang="ko-KR" i="1" dirty="0" smtClean="0"/>
              <a:t>Hubble Space Telescope by Knutson </a:t>
            </a:r>
            <a:r>
              <a:rPr lang="en-US" altLang="ko-KR" dirty="0" smtClean="0"/>
              <a:t>et al. (2007a).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b="1" dirty="0" smtClean="0"/>
              <a:t>Determining absolute dimensions</a:t>
            </a:r>
          </a:p>
          <a:p>
            <a:r>
              <a:rPr lang="en-US" altLang="ko-KR" sz="2400" dirty="0" smtClean="0"/>
              <a:t> a transit light curve reveals the planet-to-star radius ratio k  = </a:t>
            </a:r>
            <a:r>
              <a:rPr lang="en-US" altLang="ko-KR" sz="2400" dirty="0" err="1" smtClean="0"/>
              <a:t>Rp</a:t>
            </a:r>
            <a:r>
              <a:rPr lang="en-US" altLang="ko-KR" sz="2400" dirty="0" smtClean="0"/>
              <a:t>/R</a:t>
            </a:r>
            <a:r>
              <a:rPr lang="en-US" altLang="ko-KR" sz="2400" baseline="-25000" dirty="0" smtClean="0"/>
              <a:t>*</a:t>
            </a:r>
            <a:r>
              <a:rPr lang="en-US" altLang="ko-KR" sz="2400" dirty="0" smtClean="0"/>
              <a:t> ~  </a:t>
            </a:r>
            <a:r>
              <a:rPr lang="en-US" altLang="ko-KR" sz="2400" dirty="0" err="1" smtClean="0"/>
              <a:t>sqr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Symbol" pitchFamily="18" charset="2"/>
              </a:rPr>
              <a:t>d</a:t>
            </a:r>
            <a:r>
              <a:rPr lang="en-US" altLang="ko-KR" sz="2400" dirty="0" smtClean="0"/>
              <a:t>,  but not the planetary radius, and says nothing about the planetary mass. </a:t>
            </a:r>
          </a:p>
          <a:p>
            <a:r>
              <a:rPr lang="en-US" altLang="ko-KR" sz="2400" dirty="0" smtClean="0"/>
              <a:t>the radial-velocity orbit of the host star, and in particular the velocity semi-amplitude </a:t>
            </a:r>
            <a:r>
              <a:rPr lang="en-US" altLang="ko-KR" sz="2400" dirty="0" smtClean="0">
                <a:latin typeface="Freehand591 BT" pitchFamily="2" charset="0"/>
                <a:ea typeface="굴림" pitchFamily="50" charset="-127"/>
              </a:rPr>
              <a:t>K</a:t>
            </a:r>
            <a:r>
              <a:rPr lang="en-US" altLang="ko-KR" sz="2400" baseline="-25000" dirty="0" smtClean="0"/>
              <a:t>*</a:t>
            </a:r>
            <a:r>
              <a:rPr lang="en-US" altLang="ko-KR" sz="2400" dirty="0" smtClean="0"/>
              <a:t>.  </a:t>
            </a:r>
          </a:p>
          <a:p>
            <a:r>
              <a:rPr lang="en-US" altLang="ko-KR" sz="2400" dirty="0" smtClean="0"/>
              <a:t>  </a:t>
            </a:r>
          </a:p>
          <a:p>
            <a:r>
              <a:rPr lang="en-US" altLang="ko-KR" sz="2400" dirty="0" smtClean="0"/>
              <a:t>  </a:t>
            </a:r>
            <a:r>
              <a:rPr lang="en-US" altLang="ko-KR" dirty="0" err="1" smtClean="0"/>
              <a:t>Kepler’s</a:t>
            </a:r>
            <a:r>
              <a:rPr lang="en-US" altLang="ko-KR" dirty="0" smtClean="0"/>
              <a:t> third law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observation of transits ensures sin </a:t>
            </a:r>
            <a:r>
              <a:rPr lang="en-US" altLang="ko-KR" sz="2000" dirty="0" err="1" smtClean="0"/>
              <a:t>i</a:t>
            </a:r>
            <a:r>
              <a:rPr lang="en-US" altLang="ko-KR" sz="2000" dirty="0" smtClean="0"/>
              <a:t>  ~ 1 </a:t>
            </a:r>
          </a:p>
          <a:p>
            <a:r>
              <a:rPr lang="en-US" altLang="ko-KR" sz="2000" dirty="0" smtClean="0"/>
              <a:t>limit Mp &lt;&lt; M</a:t>
            </a:r>
            <a:r>
              <a:rPr lang="en-US" altLang="ko-KR" sz="2000" baseline="-25000" dirty="0" smtClean="0"/>
              <a:t> *  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r>
              <a:rPr lang="en-US" altLang="ko-KR" sz="2000" baseline="-25000" dirty="0" smtClean="0"/>
              <a:t> </a:t>
            </a:r>
            <a:r>
              <a:rPr lang="en-US" altLang="ko-KR" sz="2000" dirty="0" smtClean="0"/>
              <a:t>    </a:t>
            </a:r>
            <a:r>
              <a:rPr lang="en-US" altLang="ko-KR" sz="2000" dirty="0" smtClean="0">
                <a:sym typeface="Wingdings" pitchFamily="2" charset="2"/>
              </a:rPr>
              <a:t> </a:t>
            </a:r>
            <a:r>
              <a:rPr lang="en-US" altLang="ko-KR" sz="2000" dirty="0" smtClean="0"/>
              <a:t>the data determine Mp/M</a:t>
            </a:r>
            <a:r>
              <a:rPr lang="en-US" altLang="ko-KR" sz="2000" baseline="-25000" dirty="0" smtClean="0"/>
              <a:t>*</a:t>
            </a:r>
            <a:r>
              <a:rPr lang="en-US" altLang="ko-KR" sz="2000" baseline="30000" dirty="0" smtClean="0"/>
              <a:t>2/3</a:t>
            </a:r>
            <a:r>
              <a:rPr lang="en-US" altLang="ko-KR" sz="2000" dirty="0" smtClean="0"/>
              <a:t> but not Mp itself. (required supplementary information of host stars :luminosity, spectral type, </a:t>
            </a:r>
            <a:r>
              <a:rPr lang="en-US" altLang="ko-KR" sz="2000" dirty="0" err="1" smtClean="0"/>
              <a:t>Teff</a:t>
            </a:r>
            <a:r>
              <a:rPr lang="en-US" altLang="ko-KR" sz="2000" dirty="0" smtClean="0"/>
              <a:t>, log g, </a:t>
            </a:r>
            <a:r>
              <a:rPr lang="en-US" altLang="ko-KR" sz="2000" dirty="0" err="1" smtClean="0"/>
              <a:t>metallicity</a:t>
            </a:r>
            <a:r>
              <a:rPr lang="en-US" altLang="ko-KR" sz="2000" dirty="0" smtClean="0"/>
              <a:t>, stellar mass, radius,  composition and age) 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SCIENCE FROM ECLIPSES</a:t>
            </a:r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370344"/>
            <a:ext cx="3403349" cy="6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the limit </a:t>
            </a:r>
            <a:r>
              <a:rPr lang="en-US" altLang="ko-KR" dirty="0" err="1" smtClean="0"/>
              <a:t>Rp</a:t>
            </a:r>
            <a:r>
              <a:rPr lang="en-US" altLang="ko-KR" dirty="0" smtClean="0"/>
              <a:t> &lt;&lt; R</a:t>
            </a:r>
            <a:r>
              <a:rPr lang="en-US" altLang="ko-KR" baseline="-25000" dirty="0" smtClean="0"/>
              <a:t>*</a:t>
            </a:r>
            <a:r>
              <a:rPr lang="en-US" altLang="ko-KR" dirty="0" smtClean="0"/>
              <a:t> &lt;&lt; a :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latin typeface="Symbol" pitchFamily="18" charset="2"/>
              </a:rPr>
              <a:t>t</a:t>
            </a:r>
            <a:r>
              <a:rPr lang="en-US" altLang="ko-KR" dirty="0" smtClean="0"/>
              <a:t> &lt;&lt; T ,  case for small planets on non-grazing trajectories</a:t>
            </a:r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Transit</a:t>
            </a:r>
            <a:r>
              <a:rPr lang="ko-KR" altLang="en-US" dirty="0" smtClean="0"/>
              <a:t> </a:t>
            </a:r>
            <a:r>
              <a:rPr lang="en-US" altLang="ko-KR" dirty="0" smtClean="0"/>
              <a:t>light curve ; b &amp; R</a:t>
            </a:r>
            <a:r>
              <a:rPr lang="en-US" altLang="ko-KR" baseline="-25000" dirty="0" smtClean="0"/>
              <a:t>*</a:t>
            </a:r>
            <a:r>
              <a:rPr lang="en-US" altLang="ko-KR" dirty="0" smtClean="0"/>
              <a:t>/a</a:t>
            </a:r>
            <a:endParaRPr lang="ko-KR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029" y="1988840"/>
            <a:ext cx="4243921" cy="14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4509119"/>
            <a:ext cx="3316577" cy="12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dirty="0" smtClean="0"/>
              <a:t>dimensionless ratios R</a:t>
            </a:r>
            <a:r>
              <a:rPr lang="en-US" altLang="ko-KR" sz="2400" baseline="-25000" dirty="0" smtClean="0"/>
              <a:t>*</a:t>
            </a:r>
            <a:r>
              <a:rPr lang="en-US" altLang="ko-KR" sz="2400" dirty="0" smtClean="0"/>
              <a:t>/a and </a:t>
            </a:r>
            <a:r>
              <a:rPr lang="en-US" altLang="ko-KR" sz="2400" dirty="0" err="1" smtClean="0"/>
              <a:t>Rp</a:t>
            </a:r>
            <a:r>
              <a:rPr lang="en-US" altLang="ko-KR" sz="2400" dirty="0" smtClean="0"/>
              <a:t>/a  : </a:t>
            </a:r>
          </a:p>
          <a:p>
            <a:pPr>
              <a:buNone/>
            </a:pPr>
            <a:r>
              <a:rPr lang="en-US" altLang="ko-KR" sz="2400" dirty="0" smtClean="0"/>
              <a:t> (</a:t>
            </a:r>
            <a:r>
              <a:rPr lang="en-US" altLang="ko-KR" sz="2400" dirty="0" err="1" smtClean="0"/>
              <a:t>i</a:t>
            </a:r>
            <a:r>
              <a:rPr lang="en-US" altLang="ko-KR" sz="2400" dirty="0" smtClean="0"/>
              <a:t>) set the scale of tidal interactions between the star and planet. </a:t>
            </a:r>
          </a:p>
          <a:p>
            <a:pPr>
              <a:buNone/>
            </a:pPr>
            <a:r>
              <a:rPr lang="en-US" altLang="ko-KR" sz="2400" dirty="0" smtClean="0"/>
              <a:t>(ii) </a:t>
            </a:r>
            <a:r>
              <a:rPr lang="en-US" altLang="ko-KR" sz="2400" dirty="0" err="1" smtClean="0"/>
              <a:t>Rp</a:t>
            </a:r>
            <a:r>
              <a:rPr lang="en-US" altLang="ko-KR" sz="2400" dirty="0" smtClean="0"/>
              <a:t>/a determines what fraction of the stellar luminosity impinges on the planet, </a:t>
            </a:r>
          </a:p>
          <a:p>
            <a:pPr>
              <a:buNone/>
            </a:pPr>
            <a:r>
              <a:rPr lang="en-US" altLang="ko-KR" sz="2400" dirty="0" smtClean="0"/>
              <a:t> (iii) R</a:t>
            </a:r>
            <a:r>
              <a:rPr lang="en-US" altLang="ko-KR" sz="2400" baseline="-25000" dirty="0" smtClean="0"/>
              <a:t>*</a:t>
            </a:r>
            <a:r>
              <a:rPr lang="en-US" altLang="ko-KR" sz="2400" dirty="0" smtClean="0"/>
              <a:t>/a </a:t>
            </a:r>
            <a:r>
              <a:rPr lang="en-US" altLang="ko-KR" sz="2400" dirty="0" smtClean="0"/>
              <a:t> determines </a:t>
            </a:r>
            <a:r>
              <a:rPr lang="en-US" altLang="ko-KR" sz="2400" dirty="0" smtClean="0"/>
              <a:t>a particular combination of the stellar mean density </a:t>
            </a:r>
            <a:r>
              <a:rPr lang="en-US" altLang="ko-KR" sz="2400" dirty="0" smtClean="0">
                <a:latin typeface="Symbol" pitchFamily="18" charset="2"/>
              </a:rPr>
              <a:t>r</a:t>
            </a:r>
            <a:r>
              <a:rPr lang="en-US" altLang="ko-KR" sz="2400" baseline="-25000" dirty="0" smtClean="0">
                <a:latin typeface="Symbol" pitchFamily="18" charset="2"/>
              </a:rPr>
              <a:t>*</a:t>
            </a:r>
            <a:r>
              <a:rPr lang="en-US" altLang="ko-KR" sz="2400" dirty="0" smtClean="0"/>
              <a:t> and planetary mean density </a:t>
            </a:r>
            <a:r>
              <a:rPr lang="en-US" altLang="ko-KR" sz="2400" dirty="0" err="1" smtClean="0">
                <a:latin typeface="Symbol" pitchFamily="18" charset="2"/>
              </a:rPr>
              <a:t>r</a:t>
            </a:r>
            <a:r>
              <a:rPr lang="en-US" altLang="ko-KR" sz="2400" baseline="-25000" dirty="0" err="1" smtClean="0"/>
              <a:t>p</a:t>
            </a:r>
            <a:r>
              <a:rPr lang="en-US" altLang="ko-KR" sz="2400" dirty="0" smtClean="0"/>
              <a:t>:</a:t>
            </a:r>
          </a:p>
          <a:p>
            <a:pPr>
              <a:buNone/>
            </a:pPr>
            <a:r>
              <a:rPr lang="en-US" altLang="ko-KR" sz="2400" dirty="0" smtClean="0"/>
              <a:t>from </a:t>
            </a:r>
            <a:r>
              <a:rPr lang="en-US" altLang="ko-KR" sz="2400" dirty="0" err="1" smtClean="0"/>
              <a:t>Kepler’s</a:t>
            </a:r>
            <a:r>
              <a:rPr lang="en-US" altLang="ko-KR" sz="2400" dirty="0" smtClean="0"/>
              <a:t> third law : 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  <a:r>
              <a:rPr lang="en-US" altLang="ko-KR" sz="2400" dirty="0" smtClean="0">
                <a:sym typeface="Wingdings" pitchFamily="2" charset="2"/>
              </a:rPr>
              <a:t> </a:t>
            </a:r>
            <a:r>
              <a:rPr lang="en-US" altLang="ko-KR" sz="2400" dirty="0" smtClean="0"/>
              <a:t>k</a:t>
            </a:r>
            <a:r>
              <a:rPr lang="en-US" altLang="ko-KR" sz="2400" baseline="30000" dirty="0" smtClean="0"/>
              <a:t>3</a:t>
            </a:r>
            <a:r>
              <a:rPr lang="en-US" altLang="ko-KR" sz="2400" dirty="0" smtClean="0"/>
              <a:t> is usually small, often negligible, </a:t>
            </a:r>
            <a:r>
              <a:rPr lang="en-US" altLang="ko-KR" sz="2400" dirty="0" smtClean="0">
                <a:latin typeface="Symbol" pitchFamily="18" charset="2"/>
              </a:rPr>
              <a:t>r</a:t>
            </a:r>
            <a:r>
              <a:rPr lang="en-US" altLang="ko-KR" sz="2400" baseline="-25000" dirty="0" smtClean="0"/>
              <a:t>*</a:t>
            </a:r>
            <a:r>
              <a:rPr lang="en-US" altLang="ko-KR" sz="2400" dirty="0" smtClean="0"/>
              <a:t> can be determined purely from transit photometry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possible to derive the planetary surface gravity </a:t>
            </a:r>
            <a:r>
              <a:rPr lang="en-US" altLang="ko-KR" sz="2400" dirty="0" err="1" smtClean="0"/>
              <a:t>g</a:t>
            </a:r>
            <a:r>
              <a:rPr lang="en-US" altLang="ko-KR" sz="2400" baseline="-25000" dirty="0" err="1" smtClean="0"/>
              <a:t>p</a:t>
            </a:r>
            <a:r>
              <a:rPr lang="en-US" altLang="ko-KR" sz="2400" dirty="0" smtClean="0"/>
              <a:t> =</a:t>
            </a:r>
            <a:r>
              <a:rPr lang="en-US" altLang="ko-KR" sz="2400" dirty="0" err="1" smtClean="0"/>
              <a:t>GM</a:t>
            </a:r>
            <a:r>
              <a:rPr lang="en-US" altLang="ko-KR" sz="2400" baseline="-25000" dirty="0" err="1" smtClean="0"/>
              <a:t>p</a:t>
            </a:r>
            <a:r>
              <a:rPr lang="en-US" altLang="ko-KR" sz="2400" dirty="0" smtClean="0"/>
              <a:t>/R</a:t>
            </a:r>
            <a:r>
              <a:rPr lang="en-US" altLang="ko-KR" sz="2400" baseline="30000" dirty="0" smtClean="0"/>
              <a:t>2</a:t>
            </a:r>
            <a:r>
              <a:rPr lang="en-US" altLang="ko-KR" sz="2400" baseline="-25000" dirty="0" smtClean="0"/>
              <a:t>p</a:t>
            </a:r>
            <a:r>
              <a:rPr lang="en-US" altLang="ko-KR" sz="2400" dirty="0" smtClean="0"/>
              <a:t> independently of the stellar properties </a:t>
            </a:r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Precise Transit Photometry and Doppler </a:t>
            </a:r>
            <a:r>
              <a:rPr lang="en-US" altLang="ko-KR" sz="3600" dirty="0" err="1" smtClean="0"/>
              <a:t>Velocimetry</a:t>
            </a:r>
            <a:endParaRPr lang="ko-KR" altLang="en-US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3789039"/>
            <a:ext cx="2133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6007291"/>
            <a:ext cx="2038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The orbital period P : determined by timing a sequence of transits, or a sequence of </a:t>
            </a:r>
            <a:r>
              <a:rPr lang="en-US" altLang="ko-KR" dirty="0" err="1" smtClean="0"/>
              <a:t>occultations</a:t>
            </a:r>
            <a:endParaRPr lang="en-US" altLang="ko-KR" dirty="0" smtClean="0"/>
          </a:p>
          <a:p>
            <a:r>
              <a:rPr lang="en-US" altLang="ko-KR" dirty="0" smtClean="0"/>
              <a:t>variations in the interval between successive transits, as well as the interval between transits and </a:t>
            </a:r>
            <a:r>
              <a:rPr lang="en-US" altLang="ko-KR" dirty="0" err="1" smtClean="0"/>
              <a:t>occultations</a:t>
            </a:r>
            <a:r>
              <a:rPr lang="en-US" altLang="ko-KR" dirty="0" smtClean="0"/>
              <a:t> and the shape of the transit light curve</a:t>
            </a:r>
          </a:p>
          <a:p>
            <a:r>
              <a:rPr lang="en-US" altLang="ko-KR" dirty="0" smtClean="0"/>
              <a:t> —due to forces from additional bodies, tidal or rotational bulges, general relativity, or other non-</a:t>
            </a:r>
            <a:r>
              <a:rPr lang="en-US" altLang="ko-KR" dirty="0" err="1" smtClean="0"/>
              <a:t>Keplerian</a:t>
            </a:r>
            <a:r>
              <a:rPr lang="en-US" altLang="ko-KR" dirty="0" smtClean="0"/>
              <a:t> effect</a:t>
            </a:r>
          </a:p>
          <a:p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en-US" altLang="ko-KR" dirty="0" smtClean="0"/>
              <a:t>gradual parameter changes due to precession</a:t>
            </a:r>
          </a:p>
          <a:p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en-US" altLang="ko-KR" dirty="0" smtClean="0"/>
              <a:t>short-term variations due to other planets  or moons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Timing of eclipses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precise time-series differential photometry</a:t>
            </a:r>
          </a:p>
          <a:p>
            <a:r>
              <a:rPr lang="en-US" altLang="ko-KR" dirty="0" smtClean="0"/>
              <a:t>First  find  when to observe. </a:t>
            </a:r>
          </a:p>
          <a:p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en-US" altLang="ko-KR" dirty="0" smtClean="0"/>
              <a:t>Transit times </a:t>
            </a:r>
            <a:r>
              <a:rPr lang="en-US" altLang="ko-KR" dirty="0" smtClean="0"/>
              <a:t>:</a:t>
            </a:r>
            <a:r>
              <a:rPr lang="en-US" altLang="ko-KR" dirty="0" smtClean="0"/>
              <a:t> </a:t>
            </a:r>
            <a:r>
              <a:rPr lang="en-US" altLang="ko-KR" dirty="0" smtClean="0"/>
              <a:t>predicted based on a sequence of previously measured transit times, by fitting and extrapolating a straight line. </a:t>
            </a:r>
          </a:p>
          <a:p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en-US" altLang="ko-KR" dirty="0" smtClean="0"/>
              <a:t>Occultation times </a:t>
            </a:r>
            <a:r>
              <a:rPr lang="en-US" altLang="ko-KR" dirty="0" smtClean="0"/>
              <a:t>:</a:t>
            </a:r>
            <a:r>
              <a:rPr lang="en-US" altLang="ko-KR" dirty="0" smtClean="0"/>
              <a:t> also </a:t>
            </a:r>
            <a:r>
              <a:rPr lang="en-US" altLang="ko-KR" dirty="0" smtClean="0"/>
              <a:t>predicted from a listing of transit times, but are subject to additional uncertainty due to the dependence on e and </a:t>
            </a:r>
            <a:r>
              <a:rPr lang="en-US" altLang="ko-KR" dirty="0" smtClean="0">
                <a:latin typeface="Symbol" pitchFamily="18" charset="2"/>
              </a:rPr>
              <a:t>w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Next  monitor the flux of the target star along with other nearby stars of comparable brightness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     </a:t>
            </a:r>
            <a:r>
              <a:rPr lang="en-US" altLang="ko-KR" dirty="0" smtClean="0"/>
              <a:t>with a charge-coupled device (CCD) camera and </a:t>
            </a:r>
            <a:r>
              <a:rPr lang="en-US" altLang="ko-KR" i="1" dirty="0" smtClean="0"/>
              <a:t>aperture photometry.</a:t>
            </a:r>
          </a:p>
          <a:p>
            <a:pPr>
              <a:buNone/>
            </a:pPr>
            <a:endParaRPr lang="en-US" altLang="ko-KR" i="1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ground-based follow-up observations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1. minimize scintillation and differential extinction, but also to</a:t>
            </a:r>
          </a:p>
          <a:p>
            <a:r>
              <a:rPr lang="en-US" altLang="ko-KR" dirty="0" smtClean="0"/>
              <a:t>2.  reduce the effects of stellar limb darkening on the transit light curve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    </a:t>
            </a:r>
            <a:r>
              <a:rPr lang="en-US" altLang="ko-KR" dirty="0" smtClean="0"/>
              <a:t>Transit light curves observed at longer wavelengths are “boxier,” with sharper corners and flatter bottoms. </a:t>
            </a:r>
          </a:p>
          <a:p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en-US" altLang="ko-KR" dirty="0" smtClean="0"/>
              <a:t> this reduces the statistical uncertainties in the transit parameters, </a:t>
            </a:r>
          </a:p>
          <a:p>
            <a:r>
              <a:rPr lang="en-US" altLang="ko-KR" dirty="0" smtClean="0"/>
              <a:t>3. but the sky background is bright and variable.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Observation at  long-wavelength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500826" y="6457950"/>
            <a:ext cx="1848846" cy="36933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altLang="ko-KR" dirty="0" smtClean="0">
                <a:solidFill>
                  <a:srgbClr val="404040"/>
                </a:solidFill>
                <a:latin typeface="Paskowy" pitchFamily="2" charset="0"/>
              </a:rPr>
              <a:t>Yang et al. 2009</a:t>
            </a:r>
            <a:endParaRPr kumimoji="0" lang="en-US" altLang="ko-KR" b="1" dirty="0">
              <a:solidFill>
                <a:srgbClr val="FF0000"/>
              </a:solidFill>
              <a:latin typeface="Paskowy" pitchFamily="2" charset="0"/>
            </a:endParaRPr>
          </a:p>
        </p:txBody>
      </p:sp>
      <p:pic>
        <p:nvPicPr>
          <p:cNvPr id="18" name="Picture 37"/>
          <p:cNvPicPr>
            <a:picLocks noChangeAspect="1" noChangeArrowheads="1"/>
          </p:cNvPicPr>
          <p:nvPr/>
        </p:nvPicPr>
        <p:blipFill>
          <a:blip r:embed="rId2"/>
          <a:srcRect l="1706" t="20326" r="18449"/>
          <a:stretch>
            <a:fillRect/>
          </a:stretch>
        </p:blipFill>
        <p:spPr bwMode="auto">
          <a:xfrm>
            <a:off x="150527" y="3923917"/>
            <a:ext cx="4269073" cy="301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3"/>
          <a:srcRect t="21216" r="18449"/>
          <a:stretch>
            <a:fillRect/>
          </a:stretch>
        </p:blipFill>
        <p:spPr bwMode="auto">
          <a:xfrm>
            <a:off x="4343400" y="1138143"/>
            <a:ext cx="4360288" cy="297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 light curves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in NIR at BOAO(1)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37"/>
          <p:cNvPicPr>
            <a:picLocks noChangeAspect="1" noChangeArrowheads="1"/>
          </p:cNvPicPr>
          <p:nvPr/>
        </p:nvPicPr>
        <p:blipFill>
          <a:blip r:embed="rId4"/>
          <a:srcRect t="20326" r="18674"/>
          <a:stretch>
            <a:fillRect/>
          </a:stretch>
        </p:blipFill>
        <p:spPr bwMode="auto">
          <a:xfrm>
            <a:off x="76200" y="1099660"/>
            <a:ext cx="4348257" cy="301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829175" y="4316105"/>
            <a:ext cx="4010025" cy="18004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>
                <a:solidFill>
                  <a:srgbClr val="404040"/>
                </a:solidFill>
                <a:latin typeface="Franklin Gothic Demi" pitchFamily="34" charset="0"/>
              </a:rPr>
              <a:t>As a follow-up observation, we can get more improved light curve (in this case, flat-bottom shaped), re-determine transit depth (which corresponds planet-star radius ratio), and check a transit time. </a:t>
            </a:r>
          </a:p>
          <a:p>
            <a:endParaRPr lang="en-US" altLang="ko-KR" sz="300" dirty="0">
              <a:solidFill>
                <a:srgbClr val="404040"/>
              </a:solidFill>
              <a:latin typeface="Franklin Gothic Demi" pitchFamily="34" charset="0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All </a:t>
            </a:r>
            <a:r>
              <a:rPr lang="en-US" altLang="ko-KR" dirty="0" err="1" smtClean="0"/>
              <a:t>exoplanets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9458" name="Picture 2" descr="http://www.exoplanet.eu/graph_stat.php?Global_Language=en&amp;catPlanet%5b%5d=1&amp;catPlanet%5b%5d=2&amp;catPlanet%5b%5d=4&amp;catPlanet%5b%5d=6&amp;catPlanet%5b%5d=7&amp;catPlanet%5b%5d=8&amp;graph=histogramme&amp;resol=650&amp;resolution=10&amp;donnee=plDiscover&amp;mini=&amp;maxi=&amp;scale=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5869"/>
            <a:ext cx="4572000" cy="2743201"/>
          </a:xfrm>
          <a:prstGeom prst="rect">
            <a:avLst/>
          </a:prstGeom>
          <a:noFill/>
        </p:spPr>
      </p:pic>
      <p:pic>
        <p:nvPicPr>
          <p:cNvPr id="19460" name="Picture 4" descr="http://www.exoplanet.eu/graph_stat.php?Global_Language=en&amp;catPlanet%5b%5d=1&amp;catPlanet%5b%5d=2&amp;catPlanet%5b%5d=4&amp;catPlanet%5b%5d=6&amp;catPlanet%5b%5d=7&amp;catPlanet%5b%5d=8&amp;graph=histogramme&amp;resol=650&amp;resolution=10&amp;donnee=plPeriod&amp;mini=&amp;maxi=&amp;scale=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2" y="3989070"/>
            <a:ext cx="4781548" cy="2868930"/>
          </a:xfrm>
          <a:prstGeom prst="rect">
            <a:avLst/>
          </a:prstGeom>
          <a:noFill/>
        </p:spPr>
      </p:pic>
      <p:pic>
        <p:nvPicPr>
          <p:cNvPr id="19462" name="Picture 6" descr="http://www.exoplanet.eu/graph_stat.php?Global_Language=en&amp;catPlanet%5b%5d=1&amp;catPlanet%5b%5d=2&amp;catPlanet%5b%5d=4&amp;catPlanet%5b%5d=6&amp;catPlanet%5b%5d=7&amp;catPlanet%5b%5d=8&amp;graph=histogramme&amp;resol=650&amp;resolution=10&amp;donnee=plMass&amp;mini=&amp;maxi=&amp;scale=l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45868"/>
            <a:ext cx="4572000" cy="2743201"/>
          </a:xfrm>
          <a:prstGeom prst="rect">
            <a:avLst/>
          </a:prstGeom>
          <a:noFill/>
        </p:spPr>
      </p:pic>
      <p:pic>
        <p:nvPicPr>
          <p:cNvPr id="19464" name="Picture 8" descr="http://www.exoplanet.eu/graph_correl.php?Global_Language=en&amp;catPlanet%5b%5d=1&amp;catPlanet%5b%5d=2&amp;catPlanet%5b%5d=4&amp;catPlanet%5b%5d=6&amp;catPlanet%5b%5d=7&amp;catPlanet%5b%5d=8&amp;obs1=plAxis&amp;obs2=plMass&amp;scalex=log&amp;scaley=lin&amp;minx=&amp;miny=&amp;maxx=&amp;maxy=&amp;resol=600&amp;grille=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89070"/>
            <a:ext cx="4572000" cy="2927225"/>
          </a:xfrm>
          <a:prstGeom prst="rect">
            <a:avLst/>
          </a:prstGeom>
          <a:noFill/>
        </p:spPr>
      </p:pic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/>
          <a:srcRect t="18611" r="17146"/>
          <a:stretch>
            <a:fillRect/>
          </a:stretch>
        </p:blipFill>
        <p:spPr bwMode="auto">
          <a:xfrm>
            <a:off x="714375" y="1517610"/>
            <a:ext cx="7205663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 flipH="1" flipV="1">
            <a:off x="1914525" y="3127335"/>
            <a:ext cx="3571875" cy="476250"/>
          </a:xfrm>
          <a:prstGeom prst="rect">
            <a:avLst/>
          </a:prstGeom>
          <a:solidFill>
            <a:srgbClr val="FF00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ko-KR" altLang="en-US">
              <a:solidFill>
                <a:srgbClr val="FFFFFF"/>
              </a:solidFill>
              <a:cs typeface="맑은 고딕" pitchFamily="50" charset="-128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14375" y="6137702"/>
            <a:ext cx="7820025" cy="415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solidFill>
                  <a:srgbClr val="404040"/>
                </a:solidFill>
                <a:latin typeface="Franklin Gothic Demi" pitchFamily="34" charset="0"/>
              </a:rPr>
              <a:t>The real transit occurred about</a:t>
            </a:r>
            <a:r>
              <a:rPr lang="en-US" altLang="ko-KR" dirty="0" smtClean="0">
                <a:solidFill>
                  <a:srgbClr val="404040"/>
                </a:solidFill>
                <a:latin typeface="Franklin Gothic Demi" pitchFamily="34" charset="0"/>
              </a:rPr>
              <a:t> 2 </a:t>
            </a:r>
            <a:r>
              <a:rPr lang="en-US" altLang="ko-KR" dirty="0">
                <a:solidFill>
                  <a:srgbClr val="404040"/>
                </a:solidFill>
                <a:latin typeface="Franklin Gothic Demi" pitchFamily="34" charset="0"/>
              </a:rPr>
              <a:t>hrs later than the prediction. </a:t>
            </a:r>
            <a:endParaRPr lang="en-US" altLang="ko-KR" dirty="0" smtClean="0">
              <a:solidFill>
                <a:srgbClr val="404040"/>
              </a:solidFill>
              <a:latin typeface="Franklin Gothic Demi" pitchFamily="34" charset="0"/>
            </a:endParaRPr>
          </a:p>
          <a:p>
            <a:endParaRPr lang="en-US" altLang="ko-KR" sz="300" dirty="0">
              <a:solidFill>
                <a:srgbClr val="404040"/>
              </a:solidFill>
              <a:latin typeface="Franklin Gothic Dem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 flipV="1">
            <a:off x="5429250" y="3127334"/>
            <a:ext cx="45719" cy="4762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ko-KR" altLang="en-US">
              <a:solidFill>
                <a:srgbClr val="FFFFFF"/>
              </a:solidFill>
              <a:cs typeface="맑은 고딕" pitchFamily="50" charset="-128"/>
            </a:endParaRPr>
          </a:p>
        </p:txBody>
      </p:sp>
      <p:sp>
        <p:nvSpPr>
          <p:cNvPr id="13" name="직사각형 6"/>
          <p:cNvSpPr/>
          <p:nvPr/>
        </p:nvSpPr>
        <p:spPr>
          <a:xfrm flipV="1">
            <a:off x="1905000" y="3127335"/>
            <a:ext cx="45719" cy="47624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ko-KR" altLang="en-US">
              <a:solidFill>
                <a:srgbClr val="FFFFFF"/>
              </a:solidFill>
              <a:cs typeface="맑은 고딕" pitchFamily="50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 light curves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in NIR at BOAO(2):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WASP-1: transit timing is changed?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u="sng" dirty="0" smtClean="0"/>
              <a:t>Optical</a:t>
            </a:r>
            <a:r>
              <a:rPr lang="en-US" altLang="ko-KR" dirty="0" smtClean="0"/>
              <a:t> :</a:t>
            </a:r>
          </a:p>
          <a:p>
            <a:r>
              <a:rPr lang="en-US" altLang="ko-KR" sz="2400" dirty="0" smtClean="0"/>
              <a:t>Korea :  LOAO (Mt  Lemon Optical Astronomy Observatory, Arizona, USA): 1m telescope, (B,V,R,I)</a:t>
            </a:r>
          </a:p>
          <a:p>
            <a:r>
              <a:rPr lang="en-US" altLang="ko-KR" sz="2400" dirty="0" smtClean="0"/>
              <a:t>Uzbekistan : </a:t>
            </a:r>
            <a:r>
              <a:rPr lang="en-US" sz="2400" dirty="0" err="1" smtClean="0"/>
              <a:t>Maidanak</a:t>
            </a:r>
            <a:r>
              <a:rPr lang="en-US" sz="2400" dirty="0" smtClean="0"/>
              <a:t>  Observatory : 1.5m telescope, (</a:t>
            </a:r>
            <a:r>
              <a:rPr lang="en-US" sz="2400" dirty="0" err="1" smtClean="0"/>
              <a:t>g,r,i,z,Y</a:t>
            </a:r>
            <a:r>
              <a:rPr lang="en-US" sz="2400" dirty="0" smtClean="0"/>
              <a:t>)</a:t>
            </a:r>
          </a:p>
          <a:p>
            <a:r>
              <a:rPr lang="en-US" altLang="ko-KR" sz="2400" dirty="0" smtClean="0"/>
              <a:t>Egypt : </a:t>
            </a:r>
            <a:r>
              <a:rPr lang="en-US" sz="2400" dirty="0" err="1" smtClean="0"/>
              <a:t>Kottamia</a:t>
            </a:r>
            <a:r>
              <a:rPr lang="en-US" sz="2400" dirty="0" smtClean="0"/>
              <a:t>  Observatory : 1.9m telescope,( B,V,R,I)</a:t>
            </a:r>
          </a:p>
          <a:p>
            <a:r>
              <a:rPr lang="en-US" u="sng" dirty="0" smtClean="0"/>
              <a:t>IR</a:t>
            </a:r>
            <a:r>
              <a:rPr lang="en-US" dirty="0" smtClean="0"/>
              <a:t> : </a:t>
            </a:r>
          </a:p>
          <a:p>
            <a:r>
              <a:rPr lang="en-US" altLang="ko-KR" sz="2600" dirty="0" smtClean="0"/>
              <a:t>Korea : </a:t>
            </a:r>
            <a:r>
              <a:rPr lang="en-US" sz="2600" dirty="0" smtClean="0"/>
              <a:t>BOAO (Mt </a:t>
            </a:r>
            <a:r>
              <a:rPr lang="en-US" sz="2600" dirty="0" err="1" smtClean="0"/>
              <a:t>Bohyun</a:t>
            </a:r>
            <a:r>
              <a:rPr lang="en-US" sz="2600" dirty="0" smtClean="0"/>
              <a:t> Optical Astronomy Observatory ): 1.8m telescope, (KASINICS: J, Ks)</a:t>
            </a:r>
          </a:p>
          <a:p>
            <a:r>
              <a:rPr lang="en-US" sz="2600" dirty="0" smtClean="0"/>
              <a:t>Japan : Nishi Harima Observatory ( J, H, K)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Collaboration for </a:t>
            </a:r>
            <a:r>
              <a:rPr lang="en-US" dirty="0" err="1" smtClean="0"/>
              <a:t>Exoplanet</a:t>
            </a:r>
            <a:r>
              <a:rPr lang="en-US" dirty="0" smtClean="0"/>
              <a:t> Transit Observation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Collaboration for </a:t>
            </a:r>
            <a:r>
              <a:rPr lang="en-US" dirty="0" err="1" smtClean="0"/>
              <a:t>Exoplanet</a:t>
            </a:r>
            <a:r>
              <a:rPr lang="en-US" dirty="0" smtClean="0"/>
              <a:t>  transit Observation</a:t>
            </a:r>
            <a:endParaRPr lang="en-US" dirty="0"/>
          </a:p>
        </p:txBody>
      </p:sp>
      <p:pic>
        <p:nvPicPr>
          <p:cNvPr id="6" name="Picture 5" descr="세계지도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6400"/>
            <a:ext cx="9144001" cy="4524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3657600"/>
            <a:ext cx="76200" cy="762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3886200"/>
            <a:ext cx="76200" cy="762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53200" y="3581400"/>
            <a:ext cx="76200" cy="762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3505200"/>
            <a:ext cx="76200" cy="762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3593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Kottamia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212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Maidanak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3364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BOAO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Nishi Harima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3364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LOAO</a:t>
            </a:r>
            <a:endParaRPr lang="en-US" dirty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mm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076" r="-18076"/>
          <a:stretch>
            <a:fillRect/>
          </a:stretch>
        </p:blipFill>
        <p:spPr>
          <a:xfrm>
            <a:off x="-533400" y="1417639"/>
            <a:ext cx="6151271" cy="3382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Korea: BOAO, LOAO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LOAO</a:t>
            </a:r>
            <a:endParaRPr lang="en-US" sz="2400" dirty="0"/>
          </a:p>
        </p:txBody>
      </p:sp>
      <p:pic>
        <p:nvPicPr>
          <p:cNvPr id="6" name="Picture 5" descr="dom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2976264"/>
            <a:ext cx="4358499" cy="3424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4151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BOAO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4343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BOAO</a:t>
            </a:r>
            <a:r>
              <a:rPr lang="en-US" dirty="0" smtClean="0"/>
              <a:t> </a:t>
            </a:r>
          </a:p>
          <a:p>
            <a:pPr>
              <a:buFontTx/>
              <a:buChar char="•"/>
            </a:pPr>
            <a:r>
              <a:rPr lang="en-US" dirty="0" smtClean="0"/>
              <a:t>Long. 128: 58: 35.68E, Lat. 36: 9: 53.19N</a:t>
            </a:r>
          </a:p>
          <a:p>
            <a:pPr>
              <a:buFontTx/>
              <a:buChar char="•"/>
            </a:pPr>
            <a:r>
              <a:rPr lang="en-US" dirty="0" smtClean="0"/>
              <a:t> Altitude: 1,124m</a:t>
            </a:r>
          </a:p>
          <a:p>
            <a:pPr>
              <a:buFontTx/>
              <a:buChar char="•"/>
            </a:pPr>
            <a:r>
              <a:rPr lang="en-US" dirty="0" smtClean="0"/>
              <a:t>1.8m Telescope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1" y="1524000"/>
            <a:ext cx="4038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LOAO</a:t>
            </a:r>
            <a:r>
              <a:rPr lang="en-US" dirty="0" smtClean="0"/>
              <a:t> </a:t>
            </a:r>
          </a:p>
          <a:p>
            <a:pPr>
              <a:buFontTx/>
              <a:buChar char="•"/>
            </a:pPr>
            <a:r>
              <a:rPr lang="en-US" dirty="0" smtClean="0"/>
              <a:t>Long. 110: 47: 19W, Lat. 32: 26: 32N</a:t>
            </a:r>
          </a:p>
          <a:p>
            <a:pPr>
              <a:buFontTx/>
              <a:buChar char="•"/>
            </a:pPr>
            <a:r>
              <a:rPr lang="en-US" dirty="0" smtClean="0"/>
              <a:t> Altitude: 2,776m</a:t>
            </a:r>
          </a:p>
          <a:p>
            <a:pPr>
              <a:buFontTx/>
              <a:buChar char="•"/>
            </a:pPr>
            <a:r>
              <a:rPr lang="en-US" dirty="0" smtClean="0"/>
              <a:t>1m Telescope </a:t>
            </a:r>
          </a:p>
          <a:p>
            <a:endParaRPr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SCF1951"/>
          <p:cNvPicPr>
            <a:picLocks noChangeAspect="1" noChangeArrowheads="1"/>
          </p:cNvPicPr>
          <p:nvPr/>
        </p:nvPicPr>
        <p:blipFill>
          <a:blip r:embed="rId3"/>
          <a:srcRect b="4958"/>
          <a:stretch>
            <a:fillRect/>
          </a:stretch>
        </p:blipFill>
        <p:spPr bwMode="auto">
          <a:xfrm>
            <a:off x="123825" y="1219200"/>
            <a:ext cx="4419600" cy="560070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latin typeface="ヒラギノ丸ゴ Pro W4" charset="-128"/>
                <a:ea typeface="ヒラギノ丸ゴ Pro W4" charset="-128"/>
                <a:cs typeface="ヒラギノ丸ゴ Pro W4" charset="-128"/>
              </a:rPr>
              <a:t>Japan: Hyogo</a:t>
            </a:r>
            <a:r>
              <a:rPr lang="en-US" altLang="ja-JP" sz="3200" dirty="0">
                <a:latin typeface="ヒラギノ丸ゴ Pro W4" charset="-128"/>
                <a:ea typeface="ヒラギノ丸ゴ Pro W4" charset="-128"/>
                <a:cs typeface="ヒラギノ丸ゴ Pro W4" charset="-128"/>
              </a:rPr>
              <a:t>-Prefectural Nishi-Harima Astronomical Observatory (NHAO)</a:t>
            </a:r>
            <a:endParaRPr lang="en-US" altLang="ja-JP" dirty="0">
              <a:latin typeface="ヒラギノ丸ゴ Pro W4" charset="-128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0" y="1143000"/>
            <a:ext cx="4495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ja-JP" sz="1600" dirty="0"/>
              <a:t>NHAO is located in approximately 100 km northwest of the city of Kobe and 40 km northwest of the Himeji castle, which has been designated as a World Heritage.</a:t>
            </a:r>
          </a:p>
          <a:p>
            <a:pPr algn="just"/>
            <a:endParaRPr lang="en-US" altLang="ja-JP" sz="1600" dirty="0"/>
          </a:p>
          <a:p>
            <a:pPr algn="just"/>
            <a:r>
              <a:rPr lang="en-US" altLang="ja-JP" sz="1600" dirty="0"/>
              <a:t>It was funded by Hyogo prefecture and started its activities in 1990 when the 0.6 </a:t>
            </a:r>
            <a:r>
              <a:rPr lang="en-US" altLang="ja-JP" sz="1600" dirty="0" err="1"/>
              <a:t>m</a:t>
            </a:r>
            <a:r>
              <a:rPr lang="en-US" altLang="ja-JP" sz="1600" dirty="0"/>
              <a:t> telescope came on line. In 2004 the 2-m </a:t>
            </a:r>
            <a:r>
              <a:rPr lang="en-US" altLang="ja-JP" sz="1600" dirty="0" err="1"/>
              <a:t>Nayuta</a:t>
            </a:r>
            <a:r>
              <a:rPr lang="en-US" altLang="ja-JP" sz="1600" dirty="0"/>
              <a:t> telescope entered into the operations.</a:t>
            </a:r>
            <a:endParaRPr lang="en-US" altLang="ja-JP" sz="1600" dirty="0"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14600" y="3065463"/>
            <a:ext cx="1798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solidFill>
                  <a:srgbClr val="FF8000"/>
                </a:solidFill>
              </a:rPr>
              <a:t>Nayuta 2-m dome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72200" y="6519446"/>
            <a:ext cx="2986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solidFill>
                  <a:srgbClr val="FF8000"/>
                </a:solidFill>
              </a:rPr>
              <a:t>P</a:t>
            </a:r>
            <a:r>
              <a:rPr lang="en-US" altLang="ja-JP" sz="1600" dirty="0" err="1" smtClean="0">
                <a:solidFill>
                  <a:srgbClr val="FF8000"/>
                </a:solidFill>
              </a:rPr>
              <a:t>resentation</a:t>
            </a:r>
            <a:r>
              <a:rPr lang="en-US" altLang="ja-JP" sz="1600" dirty="0" smtClean="0">
                <a:solidFill>
                  <a:srgbClr val="FF8000"/>
                </a:solidFill>
              </a:rPr>
              <a:t> by M. Ishiguro, 2009</a:t>
            </a:r>
            <a:endParaRPr lang="en-US" altLang="ja-JP" sz="1600" dirty="0">
              <a:solidFill>
                <a:srgbClr val="FF8000"/>
              </a:solidFill>
            </a:endParaRPr>
          </a:p>
        </p:txBody>
      </p:sp>
      <p:pic>
        <p:nvPicPr>
          <p:cNvPr id="7" name="Picture 4" descr="Picture 15"/>
          <p:cNvPicPr>
            <a:picLocks noChangeAspect="1" noChangeArrowheads="1"/>
          </p:cNvPicPr>
          <p:nvPr/>
        </p:nvPicPr>
        <p:blipFill>
          <a:blip r:embed="rId4"/>
          <a:srcRect t="2536" b="6664"/>
          <a:stretch>
            <a:fillRect/>
          </a:stretch>
        </p:blipFill>
        <p:spPr bwMode="auto">
          <a:xfrm>
            <a:off x="4198937" y="3593410"/>
            <a:ext cx="4945063" cy="2959790"/>
          </a:xfrm>
          <a:prstGeom prst="rect">
            <a:avLst/>
          </a:prstGeom>
          <a:noFill/>
        </p:spPr>
      </p:pic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Long. 66: 53: 47E, Lat. 38: 40: 24N</a:t>
            </a:r>
          </a:p>
          <a:p>
            <a:r>
              <a:rPr lang="en-US" dirty="0" smtClean="0"/>
              <a:t>Altitude: 2593m</a:t>
            </a:r>
          </a:p>
          <a:p>
            <a:r>
              <a:rPr lang="en-US" dirty="0" smtClean="0"/>
              <a:t>1.5m Telescope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Uzbekistan: </a:t>
            </a:r>
            <a:r>
              <a:rPr lang="en-US" dirty="0" err="1" smtClean="0"/>
              <a:t>Maidamak</a:t>
            </a:r>
            <a:r>
              <a:rPr lang="en-US" dirty="0" smtClean="0"/>
              <a:t> observatory</a:t>
            </a:r>
            <a:endParaRPr lang="en-US" dirty="0"/>
          </a:p>
        </p:txBody>
      </p:sp>
      <p:pic>
        <p:nvPicPr>
          <p:cNvPr id="9" name="Picture 8" descr="imag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71600"/>
            <a:ext cx="8391525" cy="3848100"/>
          </a:xfrm>
          <a:prstGeom prst="rect">
            <a:avLst/>
          </a:prstGeom>
        </p:spPr>
      </p:pic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Egypt: </a:t>
            </a:r>
            <a:r>
              <a:rPr lang="en-US" dirty="0" err="1" smtClean="0"/>
              <a:t>Kottamia</a:t>
            </a:r>
            <a:r>
              <a:rPr lang="en-US" dirty="0" smtClean="0"/>
              <a:t> observatory</a:t>
            </a:r>
            <a:endParaRPr lang="en-US" dirty="0"/>
          </a:p>
        </p:txBody>
      </p:sp>
      <p:pic>
        <p:nvPicPr>
          <p:cNvPr id="5" name="Picture 4" descr="KottamiaDome_100_5479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295401"/>
            <a:ext cx="5791199" cy="4343399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57200" y="5715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Long. 31: 49: 45.85 E, Lat. 29: 55: 35.24N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Altitude 482.7 </a:t>
            </a:r>
            <a:r>
              <a:rPr lang="en-US" sz="3200" dirty="0" err="1" smtClean="0"/>
              <a:t>m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1.9m Telescope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484813" cy="141763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altLang="ko-KR" dirty="0" smtClean="0"/>
              <a:t>Thank you </a:t>
            </a:r>
            <a:endParaRPr lang="ko-KR" altLang="en-US" dirty="0"/>
          </a:p>
        </p:txBody>
      </p:sp>
      <p:pic>
        <p:nvPicPr>
          <p:cNvPr id="7" name="Content Placeholder 3" descr="lemmon.jpg"/>
          <p:cNvPicPr>
            <a:picLocks noChangeAspect="1"/>
          </p:cNvPicPr>
          <p:nvPr/>
        </p:nvPicPr>
        <p:blipFill>
          <a:blip r:embed="rId3"/>
          <a:srcRect l="-18076" r="-18076"/>
          <a:stretch>
            <a:fillRect/>
          </a:stretch>
        </p:blipFill>
        <p:spPr>
          <a:xfrm>
            <a:off x="-733415" y="3738030"/>
            <a:ext cx="5603791" cy="3081869"/>
          </a:xfrm>
          <a:prstGeom prst="rect">
            <a:avLst/>
          </a:prstGeom>
        </p:spPr>
      </p:pic>
      <p:pic>
        <p:nvPicPr>
          <p:cNvPr id="8" name="Picture 5" descr="dom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14" y="3738029"/>
            <a:ext cx="4358499" cy="3424535"/>
          </a:xfrm>
          <a:prstGeom prst="rect">
            <a:avLst/>
          </a:prstGeom>
        </p:spPr>
      </p:pic>
      <p:pic>
        <p:nvPicPr>
          <p:cNvPr id="9" name="Picture 4" descr="DSCF1951"/>
          <p:cNvPicPr>
            <a:picLocks noChangeAspect="1" noChangeArrowheads="1"/>
          </p:cNvPicPr>
          <p:nvPr/>
        </p:nvPicPr>
        <p:blipFill>
          <a:blip r:embed="rId5"/>
          <a:srcRect b="4958"/>
          <a:stretch>
            <a:fillRect/>
          </a:stretch>
        </p:blipFill>
        <p:spPr bwMode="auto">
          <a:xfrm>
            <a:off x="2699792" y="3738030"/>
            <a:ext cx="2736304" cy="3081869"/>
          </a:xfrm>
          <a:prstGeom prst="rect">
            <a:avLst/>
          </a:prstGeom>
          <a:noFill/>
        </p:spPr>
      </p:pic>
      <p:pic>
        <p:nvPicPr>
          <p:cNvPr id="10" name="Picture 4" descr="KottamiaDome_100_5479.JP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089" y="1080096"/>
            <a:ext cx="3543911" cy="2852960"/>
          </a:xfrm>
          <a:prstGeom prst="rect">
            <a:avLst/>
          </a:prstGeom>
        </p:spPr>
      </p:pic>
      <p:pic>
        <p:nvPicPr>
          <p:cNvPr id="11" name="Picture 8" descr="image00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80097"/>
            <a:ext cx="6221428" cy="2852959"/>
          </a:xfrm>
          <a:prstGeom prst="rect">
            <a:avLst/>
          </a:prstGeom>
        </p:spPr>
      </p:pic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511" y="1417638"/>
            <a:ext cx="4058737" cy="39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Planetary mass distribution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84518"/>
            <a:ext cx="3948107" cy="37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76211" y="5157192"/>
            <a:ext cx="8020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Planetary mass distribution in linear (</a:t>
            </a:r>
            <a:r>
              <a:rPr lang="en-US" altLang="ko-KR" i="1" dirty="0" smtClean="0"/>
              <a:t>a) and log (b) scales, </a:t>
            </a:r>
            <a:r>
              <a:rPr lang="en-US" altLang="ko-KR" dirty="0" smtClean="0"/>
              <a:t>illustrating the steep rise of the distribution toward the lowest masses and the still strong observational bias below the mass of Saturn. The double-hatched histogram in panel (</a:t>
            </a:r>
            <a:r>
              <a:rPr lang="en-US" altLang="ko-KR" i="1" dirty="0" smtClean="0"/>
              <a:t>b) indicates the </a:t>
            </a:r>
            <a:r>
              <a:rPr lang="en-US" altLang="ko-KR" dirty="0" smtClean="0"/>
              <a:t>masses of planets detected with HARPS, one of the new generation instruments capable of very high radial-velocity precision (</a:t>
            </a:r>
            <a:r>
              <a:rPr lang="en-US" altLang="ko-KR" dirty="0" err="1" smtClean="0"/>
              <a:t>Pepe</a:t>
            </a:r>
            <a:r>
              <a:rPr lang="en-US" altLang="ko-KR" dirty="0" smtClean="0"/>
              <a:t> et al. 2005).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Metallicity</a:t>
            </a:r>
            <a:r>
              <a:rPr lang="en-US" altLang="ko-KR" dirty="0" smtClean="0"/>
              <a:t> distribution  </a:t>
            </a:r>
            <a:endParaRPr lang="ko-KR" altLang="en-US" dirty="0"/>
          </a:p>
        </p:txBody>
      </p:sp>
      <p:pic>
        <p:nvPicPr>
          <p:cNvPr id="62466" name="Picture 2" descr="http://www.exoplanet.eu/graph_stat.php?Global_Language=en&amp;catPlanet%5b%5d=1&amp;catPlanet%5b%5d=2&amp;catPlanet%5b%5d=4&amp;catPlanet%5b%5d=6&amp;catPlanet%5b%5d=7&amp;catPlanet%5b%5d=8&amp;graph=histogramme&amp;resol=650&amp;resolution=10&amp;donnee=stMetal&amp;mini=&amp;maxi=&amp;scale=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9"/>
            <a:ext cx="4716016" cy="2829610"/>
          </a:xfrm>
          <a:prstGeom prst="rect">
            <a:avLst/>
          </a:prstGeom>
          <a:noFill/>
        </p:spPr>
      </p:pic>
      <p:pic>
        <p:nvPicPr>
          <p:cNvPr id="62468" name="Picture 4" descr="http://www.exoplanet.eu/graph_stat.php?Global_Language=en&amp;catPlanet%5b%5d=7&amp;graph=histogramme&amp;resol=650&amp;resolution=10&amp;donnee=stMetal&amp;mini=&amp;maxi=&amp;scale=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985184"/>
            <a:ext cx="4788024" cy="2872815"/>
          </a:xfrm>
          <a:prstGeom prst="rect">
            <a:avLst/>
          </a:prstGeom>
          <a:noFill/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6850" y="3133725"/>
            <a:ext cx="72199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TEPs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57200" y="162880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OGLE, which used a 1 m telescope to survey 14-16thmagnitude stars; and the </a:t>
            </a:r>
            <a:r>
              <a:rPr lang="en-US" altLang="ko-KR" dirty="0" err="1" smtClean="0"/>
              <a:t>TrES</a:t>
            </a:r>
            <a:r>
              <a:rPr lang="en-US" altLang="ko-KR" dirty="0" smtClean="0"/>
              <a:t>, XO, HAT, and </a:t>
            </a:r>
            <a:r>
              <a:rPr lang="en-US" altLang="ko-KR" dirty="0" err="1" smtClean="0"/>
              <a:t>SuperWASP</a:t>
            </a:r>
            <a:r>
              <a:rPr lang="en-US" altLang="ko-KR" dirty="0" smtClean="0"/>
              <a:t> surveys, which used 0.1 m lenses to survey 10-12th magnitude stars</a:t>
            </a: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57200" y="2505964"/>
            <a:ext cx="7806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two ongoing space-based missions </a:t>
            </a:r>
            <a:r>
              <a:rPr lang="en-US" altLang="ko-KR" i="1" dirty="0" err="1" smtClean="0"/>
              <a:t>CoRoT</a:t>
            </a:r>
            <a:r>
              <a:rPr lang="en-US" altLang="ko-KR" i="1" dirty="0" smtClean="0"/>
              <a:t> and </a:t>
            </a:r>
            <a:r>
              <a:rPr lang="en-US" altLang="ko-KR" i="1" dirty="0" err="1" smtClean="0"/>
              <a:t>Kepler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140" y="1285860"/>
            <a:ext cx="3962073" cy="237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Transiting Planets  </a:t>
            </a:r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40" y="3794882"/>
            <a:ext cx="4084157" cy="30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raph_stat.ph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297" y="1274231"/>
            <a:ext cx="3981456" cy="238887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819297" y="4221088"/>
            <a:ext cx="3981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PERIOD-SEPARATION </a:t>
            </a:r>
          </a:p>
          <a:p>
            <a:r>
              <a:rPr lang="en-US" altLang="ko-KR" dirty="0" err="1" smtClean="0"/>
              <a:t>Kepler’s</a:t>
            </a:r>
            <a:r>
              <a:rPr lang="en-US" altLang="ko-KR" dirty="0" smtClean="0"/>
              <a:t> third law  (</a:t>
            </a:r>
            <a:r>
              <a:rPr lang="en-US" altLang="ko-KR" i="1" dirty="0" smtClean="0"/>
              <a:t>M∗ + </a:t>
            </a:r>
            <a:r>
              <a:rPr lang="en-US" altLang="ko-KR" i="1" dirty="0" err="1" smtClean="0"/>
              <a:t>Mpl</a:t>
            </a:r>
            <a:r>
              <a:rPr lang="en-US" altLang="ko-KR" i="1" dirty="0" smtClean="0"/>
              <a:t>)P</a:t>
            </a:r>
            <a:r>
              <a:rPr lang="en-US" altLang="ko-KR" i="1" baseline="30000" dirty="0" smtClean="0"/>
              <a:t>2</a:t>
            </a:r>
            <a:r>
              <a:rPr lang="en-US" altLang="ko-KR" i="1" dirty="0" smtClean="0"/>
              <a:t> = a</a:t>
            </a:r>
            <a:r>
              <a:rPr lang="en-US" altLang="ko-KR" i="1" baseline="30000" dirty="0" smtClean="0"/>
              <a:t>3</a:t>
            </a:r>
            <a:r>
              <a:rPr lang="en-US" altLang="ko-KR" i="1" dirty="0" smtClean="0"/>
              <a:t>, with p in years </a:t>
            </a:r>
            <a:r>
              <a:rPr lang="en-US" altLang="ko-KR" dirty="0" smtClean="0"/>
              <a:t>and a in AUs </a:t>
            </a:r>
          </a:p>
          <a:p>
            <a:r>
              <a:rPr lang="en-US" altLang="ko-KR" i="1" dirty="0" smtClean="0"/>
              <a:t> </a:t>
            </a:r>
          </a:p>
          <a:p>
            <a:r>
              <a:rPr lang="en-US" altLang="ko-KR" i="1" dirty="0" smtClean="0"/>
              <a:t>For a solar-mass star, P = 10 days at 0.09 AU (P=5 days at  0.056 AU) </a:t>
            </a:r>
            <a:r>
              <a:rPr lang="en-US" altLang="ko-KR" dirty="0" smtClean="0"/>
              <a:t>or </a:t>
            </a:r>
            <a:r>
              <a:rPr lang="en-US" altLang="ko-KR" i="1" dirty="0" smtClean="0"/>
              <a:t>P = 1 year at 1 AU</a:t>
            </a:r>
            <a:endParaRPr lang="ko-KR" altLang="en-US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51235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Most TEPs :   p &lt; 5days (log P &lt;0.7)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580766" y="3212976"/>
            <a:ext cx="34203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Among Transit </a:t>
            </a:r>
            <a:r>
              <a:rPr lang="en-US" altLang="ko-KR" dirty="0" err="1" smtClean="0"/>
              <a:t>ExoPlanets</a:t>
            </a:r>
            <a:r>
              <a:rPr lang="en-US" altLang="ko-KR" dirty="0" smtClean="0"/>
              <a:t>(TEPs) only 7 planets with orbital periods &gt; 6 days. </a:t>
            </a:r>
          </a:p>
          <a:p>
            <a:r>
              <a:rPr lang="en-US" altLang="ko-KR" dirty="0" smtClean="0"/>
              <a:t> CoRoT-4b, CoRoT-6b, </a:t>
            </a:r>
            <a:r>
              <a:rPr lang="en-US" altLang="ko-KR" dirty="0" err="1" smtClean="0"/>
              <a:t>CoRoT</a:t>
            </a:r>
            <a:r>
              <a:rPr lang="en-US" altLang="ko-KR" dirty="0" smtClean="0"/>
              <a:t>- 9b,  HD 17156b, </a:t>
            </a:r>
            <a:r>
              <a:rPr lang="fr-FR" altLang="ko-KR" dirty="0" smtClean="0"/>
              <a:t>HD 80606b, </a:t>
            </a:r>
            <a:r>
              <a:rPr lang="en-US" altLang="ko-KR" dirty="0" smtClean="0"/>
              <a:t> WASP-8b ( 8.16 days), and HAT-p-15b (10..86 days)</a:t>
            </a:r>
          </a:p>
          <a:p>
            <a:r>
              <a:rPr lang="en-US" altLang="ko-KR" dirty="0" smtClean="0"/>
              <a:t> (Kovacs et.al.,2010)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스크린샷 2010-06-08 오전 9.23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5682799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Transiting Exoplanet</a:t>
            </a:r>
            <a:r>
              <a:rPr lang="en-US" altLang="ko-KR" dirty="0" smtClean="0"/>
              <a:t>_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planetary density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Torres et al. 2008</a:t>
            </a:r>
            <a:endParaRPr 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6/21/2010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0C75-B2CC-F84B-AE95-5F5B56F034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사용자 지정 2">
      <a:dk1>
        <a:sysClr val="windowText" lastClr="000000"/>
      </a:dk1>
      <a:lt1>
        <a:sysClr val="window" lastClr="FFFFFF"/>
      </a:lt1>
      <a:dk2>
        <a:srgbClr val="00B0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1928</TotalTime>
  <Words>1747</Words>
  <Application>Microsoft Office PowerPoint</Application>
  <PresentationFormat>화면 슬라이드 쇼(4:3)</PresentationFormat>
  <Paragraphs>262</Paragraphs>
  <Slides>37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9" baseType="lpstr">
      <vt:lpstr>광장</vt:lpstr>
      <vt:lpstr>수식</vt:lpstr>
      <vt:lpstr>Exoplanet Transit Study with Maidanak 1.5m Telescope The 2nd Maidanak  Users Meeting, UBAI,Tashkent, Uzbek, 2010. 6. 21-25</vt:lpstr>
      <vt:lpstr>슬라이드 2</vt:lpstr>
      <vt:lpstr>All exoplanets </vt:lpstr>
      <vt:lpstr>Planetary mass distribution</vt:lpstr>
      <vt:lpstr>Metallicity distribution  </vt:lpstr>
      <vt:lpstr>TEPs</vt:lpstr>
      <vt:lpstr>Transiting Planets  </vt:lpstr>
      <vt:lpstr>Most TEPs :   p &lt; 5days (log P &lt;0.7) </vt:lpstr>
      <vt:lpstr>Characteristics of Transiting Exoplanet_ planetary density </vt:lpstr>
      <vt:lpstr>Orbital Period- Planet Mass  (arXiv:1001.2010v2 J. N. Winn) </vt:lpstr>
      <vt:lpstr>Summary for TEPs</vt:lpstr>
      <vt:lpstr>Introduction</vt:lpstr>
      <vt:lpstr>Eclipse Basics (Winn et. Al 2010)</vt:lpstr>
      <vt:lpstr>Eclipse Basics</vt:lpstr>
      <vt:lpstr>Eclipse Basics</vt:lpstr>
      <vt:lpstr>Eclipse Basics –duration </vt:lpstr>
      <vt:lpstr>Eclipse Basics</vt:lpstr>
      <vt:lpstr>Eclipse Basics</vt:lpstr>
      <vt:lpstr>Eclipse Basics</vt:lpstr>
      <vt:lpstr>Depth </vt:lpstr>
      <vt:lpstr>Eclipse Basics-limb darkening</vt:lpstr>
      <vt:lpstr>Transits of the giant planet HD 209458b</vt:lpstr>
      <vt:lpstr>SCIENCE FROM ECLIPSES</vt:lpstr>
      <vt:lpstr>Transit light curve ; b &amp; R*/a</vt:lpstr>
      <vt:lpstr>Precise Transit Photometry and Doppler Velocimetry</vt:lpstr>
      <vt:lpstr>Timing of eclipses</vt:lpstr>
      <vt:lpstr>ground-based follow-up observations</vt:lpstr>
      <vt:lpstr>Observation at  long-wavelength</vt:lpstr>
      <vt:lpstr>슬라이드 29</vt:lpstr>
      <vt:lpstr>슬라이드 30</vt:lpstr>
      <vt:lpstr>International Collaboration for Exoplanet Transit Observation</vt:lpstr>
      <vt:lpstr>International Collaboration for Exoplanet  transit Observation</vt:lpstr>
      <vt:lpstr>Korea: BOAO, LOAO</vt:lpstr>
      <vt:lpstr>Japan: Hyogo-Prefectural Nishi-Harima Astronomical Observatory (NHAO)</vt:lpstr>
      <vt:lpstr>Uzbekistan: Maidamak observatory</vt:lpstr>
      <vt:lpstr>Egypt: Kottamia observatory</vt:lpstr>
      <vt:lpstr>Thank you </vt:lpstr>
    </vt:vector>
  </TitlesOfParts>
  <Company>snu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 Gak Lee</dc:creator>
  <cp:lastModifiedBy>sanggak</cp:lastModifiedBy>
  <cp:revision>192</cp:revision>
  <dcterms:created xsi:type="dcterms:W3CDTF">2010-06-08T04:09:58Z</dcterms:created>
  <dcterms:modified xsi:type="dcterms:W3CDTF">2010-06-19T09:55:31Z</dcterms:modified>
</cp:coreProperties>
</file>