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65" r:id="rId2"/>
    <p:sldId id="310" r:id="rId3"/>
    <p:sldId id="275" r:id="rId4"/>
    <p:sldId id="276" r:id="rId5"/>
    <p:sldId id="277" r:id="rId6"/>
    <p:sldId id="311" r:id="rId7"/>
    <p:sldId id="278" r:id="rId8"/>
    <p:sldId id="269" r:id="rId9"/>
    <p:sldId id="270" r:id="rId10"/>
    <p:sldId id="271" r:id="rId11"/>
    <p:sldId id="272" r:id="rId12"/>
    <p:sldId id="273" r:id="rId13"/>
    <p:sldId id="274" r:id="rId14"/>
    <p:sldId id="279" r:id="rId15"/>
    <p:sldId id="280" r:id="rId16"/>
    <p:sldId id="281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60" r:id="rId34"/>
    <p:sldId id="261" r:id="rId35"/>
    <p:sldId id="258" r:id="rId36"/>
    <p:sldId id="263" r:id="rId37"/>
    <p:sldId id="308" r:id="rId38"/>
    <p:sldId id="300" r:id="rId39"/>
    <p:sldId id="301" r:id="rId40"/>
    <p:sldId id="302" r:id="rId41"/>
    <p:sldId id="305" r:id="rId42"/>
    <p:sldId id="309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173A"/>
    <a:srgbClr val="BE042C"/>
    <a:srgbClr val="BB3A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4A934-B1A4-414D-A8AD-24FDF05467E3}" type="datetimeFigureOut">
              <a:rPr lang="ko-KR" altLang="en-US" smtClean="0"/>
              <a:pPr/>
              <a:t>2010-06-21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FCA64-F4E8-48E6-B132-8E938DF8237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FCA64-F4E8-48E6-B132-8E938DF82373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98D09-97CB-44FF-975D-3220EE7DC599}" type="slidenum">
              <a:rPr lang="ko-KR" altLang="en-US" smtClean="0"/>
              <a:pPr>
                <a:defRPr/>
              </a:pPr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117CA2-D8F3-4511-93CA-63831D023BEE}" type="slidenum">
              <a:rPr lang="ko-KR" altLang="en-US" smtClean="0"/>
              <a:pPr>
                <a:defRPr/>
              </a:pPr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z="90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A89562-1260-4C41-989E-62D02231A750}" type="slidenum">
              <a:rPr lang="ko-KR" altLang="en-US" smtClean="0"/>
              <a:pPr>
                <a:defRPr/>
              </a:pPr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ko-KR" smtClean="0"/>
              <a:t>2010-06-21</a:t>
            </a:r>
            <a:endParaRPr lang="en-US" altLang="ko-K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ko-KR" smtClean="0"/>
              <a:t>Maidanak User's Meeting 2</a:t>
            </a:r>
            <a:endParaRPr lang="en-US" altLang="ko-K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1FD0B-D7C7-45EB-A30F-3224087A0B2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305C7-7ABC-486F-A01B-1C140BB5390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chemeClr val="accent2">
                    <a:lumMod val="50000"/>
                  </a:schemeClr>
                </a:solidFill>
              </a:rPr>
              <a:t>Optical Identification of Infrared Sources in the AKARI NEP Survey Field</a:t>
            </a:r>
            <a:r>
              <a:rPr lang="ko-KR" alt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/>
            </a:r>
            <a:br>
              <a:rPr lang="ko-KR" altLang="en-US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</a:br>
            <a:endParaRPr lang="ko-KR" altLang="en-US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440760" cy="1921768"/>
          </a:xfrm>
        </p:spPr>
        <p:txBody>
          <a:bodyPr>
            <a:noAutofit/>
          </a:bodyPr>
          <a:lstStyle/>
          <a:p>
            <a:r>
              <a:rPr lang="en-US" altLang="ko-KR" sz="1600" dirty="0" err="1" smtClean="0">
                <a:solidFill>
                  <a:schemeClr val="tx2">
                    <a:lumMod val="75000"/>
                  </a:schemeClr>
                </a:solidFill>
              </a:rPr>
              <a:t>Hyung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2">
                    <a:lumMod val="75000"/>
                  </a:schemeClr>
                </a:solidFill>
              </a:rPr>
              <a:t>Mok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</a:rPr>
              <a:t>Lee</a:t>
            </a:r>
          </a:p>
          <a:p>
            <a:endParaRPr lang="en-US" altLang="ko-KR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</a:rPr>
              <a:t>Seoul National University</a:t>
            </a:r>
          </a:p>
          <a:p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</a:rPr>
              <a:t>In collaboration with</a:t>
            </a:r>
          </a:p>
          <a:p>
            <a:r>
              <a:rPr lang="en-US" altLang="ko-KR" sz="1600" dirty="0" err="1" smtClean="0">
                <a:solidFill>
                  <a:schemeClr val="tx2">
                    <a:lumMod val="75000"/>
                  </a:schemeClr>
                </a:solidFill>
              </a:rPr>
              <a:t>Seong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</a:rPr>
              <a:t> Jin Kim, </a:t>
            </a:r>
            <a:r>
              <a:rPr lang="en-US" altLang="ko-KR" sz="1600" dirty="0" err="1" smtClean="0">
                <a:solidFill>
                  <a:schemeClr val="tx2">
                    <a:lumMod val="75000"/>
                  </a:schemeClr>
                </a:solidFill>
              </a:rPr>
              <a:t>Yiseul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2">
                    <a:lumMod val="75000"/>
                  </a:schemeClr>
                </a:solidFill>
              </a:rPr>
              <a:t>Jeon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altLang="ko-KR" sz="1600" dirty="0" err="1" smtClean="0">
                <a:solidFill>
                  <a:schemeClr val="tx2">
                    <a:lumMod val="75000"/>
                  </a:schemeClr>
                </a:solidFill>
              </a:rPr>
              <a:t>Myungshin</a:t>
            </a:r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600" dirty="0" err="1" smtClean="0">
                <a:solidFill>
                  <a:schemeClr val="tx2">
                    <a:lumMod val="75000"/>
                  </a:schemeClr>
                </a:solidFill>
              </a:rPr>
              <a:t>Im</a:t>
            </a:r>
            <a:endParaRPr lang="en-US" altLang="ko-KR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ko-KR" sz="1600" dirty="0" smtClean="0">
                <a:solidFill>
                  <a:schemeClr val="tx2">
                    <a:lumMod val="75000"/>
                  </a:schemeClr>
                </a:solidFill>
              </a:rPr>
              <a:t>+ NEP team</a:t>
            </a:r>
            <a:endParaRPr lang="ko-KR" alt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dirty="0" smtClean="0">
                <a:latin typeface="맑은 고딕" pitchFamily="50" charset="-127"/>
              </a:rPr>
              <a:t>Far Infrared Survey: 90 </a:t>
            </a:r>
            <a:r>
              <a:rPr lang="en-US" altLang="ko-KR" dirty="0" smtClean="0">
                <a:latin typeface="Symbol" pitchFamily="18" charset="2"/>
              </a:rPr>
              <a:t>m</a:t>
            </a:r>
            <a:r>
              <a:rPr lang="en-US" altLang="ko-KR" dirty="0" smtClean="0">
                <a:latin typeface="맑은 고딕" pitchFamily="50" charset="-127"/>
              </a:rPr>
              <a:t>m</a:t>
            </a:r>
            <a:endParaRPr lang="ko-KR" altLang="en-US" dirty="0"/>
          </a:p>
        </p:txBody>
      </p:sp>
      <p:sp>
        <p:nvSpPr>
          <p:cNvPr id="22533" name="날짜 개체 틀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22534" name="바닥글 개체 틀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Maidanak User's Meeting 2</a:t>
            </a:r>
            <a:endParaRPr lang="ko-KR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88741"/>
            <a:ext cx="8229600" cy="394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dirty="0" smtClean="0">
                <a:latin typeface="맑은 고딕" pitchFamily="50" charset="-127"/>
              </a:rPr>
              <a:t>Far Infrared Survey: 140 </a:t>
            </a:r>
            <a:r>
              <a:rPr lang="en-US" altLang="ko-KR" dirty="0" smtClean="0">
                <a:latin typeface="Symbol" pitchFamily="18" charset="2"/>
              </a:rPr>
              <a:t>m</a:t>
            </a:r>
            <a:r>
              <a:rPr lang="en-US" altLang="ko-KR" dirty="0" smtClean="0">
                <a:latin typeface="맑은 고딕" pitchFamily="50" charset="-127"/>
              </a:rPr>
              <a:t>m</a:t>
            </a:r>
            <a:endParaRPr lang="ko-KR" altLang="en-US" dirty="0"/>
          </a:p>
        </p:txBody>
      </p:sp>
      <p:sp>
        <p:nvSpPr>
          <p:cNvPr id="23557" name="날짜 개체 틀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23558" name="바닥글 개체 틀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Maidanak User's Meeting 2</a:t>
            </a:r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8748464" cy="419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dirty="0" smtClean="0">
                <a:latin typeface="맑은 고딕" pitchFamily="50" charset="-127"/>
              </a:rPr>
              <a:t>Far Infrared Survey: 160 </a:t>
            </a:r>
            <a:r>
              <a:rPr lang="en-US" altLang="ko-KR" dirty="0" smtClean="0">
                <a:latin typeface="Symbol" pitchFamily="18" charset="2"/>
              </a:rPr>
              <a:t>m</a:t>
            </a:r>
            <a:r>
              <a:rPr lang="en-US" altLang="ko-KR" dirty="0" smtClean="0">
                <a:latin typeface="맑은 고딕" pitchFamily="50" charset="-127"/>
              </a:rPr>
              <a:t>m</a:t>
            </a:r>
            <a:endParaRPr lang="ko-KR" altLang="en-US" dirty="0"/>
          </a:p>
        </p:txBody>
      </p:sp>
      <p:sp>
        <p:nvSpPr>
          <p:cNvPr id="24580" name="날짜 개체 틀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24581" name="바닥글 개체 틀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8156505" cy="391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~844,600 sources</a:t>
            </a:r>
            <a:endParaRPr lang="ko-KR" altLang="en-US" dirty="0" smtClean="0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dirty="0" smtClean="0"/>
              <a:t>MIR Survey: 9 </a:t>
            </a:r>
            <a:r>
              <a:rPr lang="en-US" altLang="ko-KR" dirty="0" smtClean="0">
                <a:latin typeface="Symbol" pitchFamily="18" charset="2"/>
              </a:rPr>
              <a:t>m</a:t>
            </a:r>
            <a:r>
              <a:rPr lang="en-US" altLang="ko-KR" dirty="0" smtClean="0"/>
              <a:t>m </a:t>
            </a:r>
            <a:endParaRPr lang="ko-KR" altLang="en-US" dirty="0"/>
          </a:p>
        </p:txBody>
      </p:sp>
      <p:sp>
        <p:nvSpPr>
          <p:cNvPr id="25605" name="날짜 개체 틀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25606" name="바닥글 개체 틀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13</a:t>
            </a:fld>
            <a:endParaRPr lang="ko-KR" altLang="en-US"/>
          </a:p>
        </p:txBody>
      </p:sp>
      <p:pic>
        <p:nvPicPr>
          <p:cNvPr id="38914" name="Picture 2" descr="http://www.ir.isas.jaxa.jp/ASTRO-F/Outreach/results/PR081119/IRC09AllSky_sml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8748464" cy="4374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dirty="0" smtClean="0">
                <a:latin typeface="Times New Roman" charset="0"/>
              </a:rPr>
              <a:t>NEP Surveys</a:t>
            </a:r>
            <a:endParaRPr lang="en-US" altLang="ko-KR" sz="2500" dirty="0" smtClean="0">
              <a:latin typeface="Times New Roman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752600"/>
            <a:ext cx="8208962" cy="4268788"/>
          </a:xfrm>
        </p:spPr>
        <p:txBody>
          <a:bodyPr>
            <a:normAutofit fontScale="92500" lnSpcReduction="10000"/>
          </a:bodyPr>
          <a:lstStyle/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ko-KR" sz="2400" dirty="0" smtClean="0">
                <a:latin typeface="Times New Roman" charset="0"/>
              </a:rPr>
              <a:t>One of the Large Area Surveys of AKARI because of high visibility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ko-KR" sz="2400" dirty="0" smtClean="0">
                <a:latin typeface="Times New Roman" charset="0"/>
              </a:rPr>
              <a:t>Consists of  Deep (0.38 sq. deg) + Wide area (5.8 sq. deg.) surveys (</a:t>
            </a:r>
            <a:r>
              <a:rPr lang="en-US" altLang="ko-KR" sz="2400" dirty="0" err="1" smtClean="0">
                <a:latin typeface="Times New Roman" charset="0"/>
              </a:rPr>
              <a:t>Matsuhara</a:t>
            </a:r>
            <a:r>
              <a:rPr lang="en-US" altLang="ko-KR" sz="2400" dirty="0" smtClean="0">
                <a:latin typeface="Times New Roman" charset="0"/>
              </a:rPr>
              <a:t> et al. 2006)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ko-KR" sz="2400" dirty="0" smtClean="0">
                <a:latin typeface="Times New Roman" charset="0"/>
              </a:rPr>
              <a:t>Covered by 9 NIR and MIR bands of AKARI’s IRC (2-24 </a:t>
            </a:r>
            <a:r>
              <a:rPr lang="en-US" altLang="ko-KR" sz="2400" dirty="0" smtClean="0">
                <a:latin typeface="Symbol" pitchFamily="18" charset="2"/>
              </a:rPr>
              <a:t>m</a:t>
            </a:r>
            <a:r>
              <a:rPr lang="en-US" altLang="ko-KR" sz="2400" dirty="0" smtClean="0">
                <a:latin typeface="Times New Roman" charset="0"/>
              </a:rPr>
              <a:t>m)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ko-KR" sz="2400" dirty="0" smtClean="0">
                <a:latin typeface="Times New Roman" charset="0"/>
              </a:rPr>
              <a:t>Other wavelength data: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altLang="ko-KR" sz="2400" dirty="0" smtClean="0">
                <a:latin typeface="Times New Roman" charset="0"/>
              </a:rPr>
              <a:t>  - Optical surveys that include the NEP Deep area are done with CFHT (Hwang et al. 2007) and Subaru </a:t>
            </a:r>
            <a:r>
              <a:rPr lang="en-US" altLang="ko-KR" sz="2400" dirty="0" err="1" smtClean="0">
                <a:latin typeface="Times New Roman" charset="0"/>
              </a:rPr>
              <a:t>Suprimecam</a:t>
            </a:r>
            <a:endParaRPr lang="en-US" altLang="ko-KR" sz="2400" dirty="0" smtClean="0">
              <a:latin typeface="Times New Roman" charset="0"/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altLang="ko-KR" sz="2400" dirty="0" smtClean="0">
                <a:latin typeface="Times New Roman" charset="0"/>
              </a:rPr>
              <a:t>  - </a:t>
            </a:r>
            <a:r>
              <a:rPr lang="en-US" altLang="ko-KR" sz="2400" b="1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</a:rPr>
              <a:t>Optical survey for the entire NEP Wide survey area has been carried out using 1.5 m Telescope at </a:t>
            </a:r>
            <a:r>
              <a:rPr lang="en-US" altLang="ko-KR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</a:rPr>
              <a:t>Maidanak</a:t>
            </a:r>
            <a:r>
              <a:rPr lang="en-US" altLang="ko-KR" sz="2400" b="1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</a:rPr>
              <a:t> Observatory by SNU team (to be reported by </a:t>
            </a:r>
            <a:r>
              <a:rPr lang="en-US" altLang="ko-KR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</a:rPr>
              <a:t>Yiseul</a:t>
            </a:r>
            <a:r>
              <a:rPr lang="en-US" altLang="ko-KR" sz="2400" b="1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</a:rPr>
              <a:t> </a:t>
            </a:r>
            <a:r>
              <a:rPr lang="en-US" altLang="ko-KR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</a:rPr>
              <a:t>Jeon</a:t>
            </a:r>
            <a:r>
              <a:rPr lang="en-US" altLang="ko-KR" sz="2400" b="1" dirty="0" smtClean="0">
                <a:solidFill>
                  <a:schemeClr val="accent6">
                    <a:lumMod val="50000"/>
                  </a:schemeClr>
                </a:solidFill>
                <a:latin typeface="Times New Roman" charset="0"/>
              </a:rPr>
              <a:t> tomorrow) + Ground based NIR (J, H, K) data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" charset="2"/>
              <a:buNone/>
              <a:defRPr/>
            </a:pPr>
            <a:r>
              <a:rPr lang="en-US" altLang="ko-KR" sz="2400" dirty="0" smtClean="0">
                <a:latin typeface="Times New Roman" charset="0"/>
              </a:rPr>
              <a:t>  - Radio survey with WSRT at 20 cm has been carried out by Open Univ. team . </a:t>
            </a:r>
          </a:p>
        </p:txBody>
      </p:sp>
      <p:sp>
        <p:nvSpPr>
          <p:cNvPr id="24580" name="날짜 개체 틀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2010-06-21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4581" name="바닥글 개체 틀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Maidanak User's Meeting 2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4582" name="슬라이드 번호 개체 틀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92B1FD-3034-4F9D-878D-5E37588CC76C}" type="slidenum">
              <a:rPr lang="en-US" altLang="ko-KR" smtClean="0">
                <a:latin typeface="굴림" pitchFamily="50" charset="-127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ko-KR" smtClean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628775"/>
            <a:ext cx="8001000" cy="4556125"/>
          </a:xfrm>
        </p:spPr>
      </p:pic>
      <p:sp>
        <p:nvSpPr>
          <p:cNvPr id="25603" name="날짜 개체 틀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2010-06-21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5604" name="바닥글 개체 틀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Maidanak User's Meeting 2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5605" name="슬라이드 번호 개체 틀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01DFA2-FCDC-4771-A107-A21FA5BF454D}" type="slidenum">
              <a:rPr lang="en-US" altLang="ko-KR">
                <a:latin typeface="굴림" pitchFamily="50" charset="-127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smtClean="0">
                <a:latin typeface="Times New Roman" charset="0"/>
              </a:rPr>
              <a:t>NEP Survey Area</a:t>
            </a:r>
          </a:p>
        </p:txBody>
      </p:sp>
      <p:sp>
        <p:nvSpPr>
          <p:cNvPr id="25607" name="Text Box 4"/>
          <p:cNvSpPr txBox="1">
            <a:spLocks noChangeArrowheads="1"/>
          </p:cNvSpPr>
          <p:nvPr/>
        </p:nvSpPr>
        <p:spPr bwMode="auto">
          <a:xfrm>
            <a:off x="6372225" y="1557338"/>
            <a:ext cx="2771775" cy="14668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ko-KR">
                <a:latin typeface="Times New Roman" pitchFamily="18" charset="0"/>
                <a:ea typeface="맑은 고딕" pitchFamily="50" charset="-127"/>
              </a:rPr>
              <a:t>Green: Wide</a:t>
            </a:r>
          </a:p>
          <a:p>
            <a:pPr>
              <a:spcBef>
                <a:spcPct val="50000"/>
              </a:spcBef>
            </a:pPr>
            <a:r>
              <a:rPr kumimoji="0" lang="en-US" altLang="ko-KR">
                <a:latin typeface="Times New Roman" pitchFamily="18" charset="0"/>
                <a:ea typeface="맑은 고딕" pitchFamily="50" charset="-127"/>
              </a:rPr>
              <a:t>Pink: Deep</a:t>
            </a:r>
          </a:p>
          <a:p>
            <a:pPr>
              <a:spcBef>
                <a:spcPct val="50000"/>
              </a:spcBef>
            </a:pPr>
            <a:r>
              <a:rPr kumimoji="0" lang="en-US" altLang="ko-KR">
                <a:latin typeface="Times New Roman" pitchFamily="18" charset="0"/>
                <a:ea typeface="맑은 고딕" pitchFamily="50" charset="-127"/>
              </a:rPr>
              <a:t>Yellow: CFHT Optical Survey</a:t>
            </a:r>
          </a:p>
        </p:txBody>
      </p:sp>
      <p:sp>
        <p:nvSpPr>
          <p:cNvPr id="25608" name="Rectangle 5"/>
          <p:cNvSpPr>
            <a:spLocks noChangeArrowheads="1"/>
          </p:cNvSpPr>
          <p:nvPr/>
        </p:nvSpPr>
        <p:spPr bwMode="auto">
          <a:xfrm>
            <a:off x="3348038" y="2852738"/>
            <a:ext cx="2592387" cy="1584325"/>
          </a:xfrm>
          <a:prstGeom prst="rect">
            <a:avLst/>
          </a:prstGeom>
          <a:solidFill>
            <a:srgbClr val="FFFF00">
              <a:alpha val="4392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Lucida Sans Unicode" pitchFamily="34" charset="0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 descr="survey_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54450" y="553862"/>
            <a:ext cx="5072201" cy="6357982"/>
          </a:xfr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Survey Strategy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98A57B-C210-4FE5-B3C4-BCF4BE370EDB}" type="slidenum">
              <a:rPr lang="ko-KR" altLang="en-US" smtClean="0"/>
              <a:pPr>
                <a:defRPr/>
              </a:pPr>
              <a:t>16</a:t>
            </a:fld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444208" y="3068960"/>
            <a:ext cx="1080120" cy="100811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6660232" y="4365104"/>
            <a:ext cx="792088" cy="79208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588224" y="2132856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NEP-Wide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60232" y="3501008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CFHT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04248" y="4581128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NEP-deep</a:t>
            </a:r>
            <a:endParaRPr lang="ko-KR" altLang="en-US" dirty="0"/>
          </a:p>
        </p:txBody>
      </p:sp>
      <p:sp>
        <p:nvSpPr>
          <p:cNvPr id="8" name="타원 7"/>
          <p:cNvSpPr/>
          <p:nvPr/>
        </p:nvSpPr>
        <p:spPr>
          <a:xfrm>
            <a:off x="6300192" y="1628800"/>
            <a:ext cx="1440160" cy="1368152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4139952" y="2852936"/>
            <a:ext cx="5004048" cy="3384376"/>
            <a:chOff x="4549302" y="3284984"/>
            <a:chExt cx="4594698" cy="300379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49302" y="3284984"/>
              <a:ext cx="4594698" cy="3003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직사각형 7"/>
            <p:cNvSpPr/>
            <p:nvPr/>
          </p:nvSpPr>
          <p:spPr>
            <a:xfrm>
              <a:off x="7524328" y="3573016"/>
              <a:ext cx="864096" cy="2232248"/>
            </a:xfrm>
            <a:prstGeom prst="rect">
              <a:avLst/>
            </a:prstGeom>
            <a:solidFill>
              <a:schemeClr val="accent1">
                <a:lumMod val="75000"/>
                <a:alpha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650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4042792" cy="4493095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dirty="0" smtClean="0"/>
              <a:t>Wide area survey with continuous wavelength coverage from 2 – 24 micron (aside from optical data)</a:t>
            </a:r>
          </a:p>
          <a:p>
            <a:pPr>
              <a:buFont typeface="Wingdings 3" pitchFamily="18" charset="2"/>
              <a:buNone/>
            </a:pPr>
            <a:r>
              <a:rPr lang="en-US" altLang="ko-KR" dirty="0" smtClean="0"/>
              <a:t> </a:t>
            </a:r>
            <a:r>
              <a:rPr lang="en-US" altLang="ko-KR" dirty="0" err="1" smtClean="0"/>
              <a:t>cf</a:t>
            </a:r>
            <a:r>
              <a:rPr lang="en-US" altLang="ko-KR" dirty="0" smtClean="0"/>
              <a:t>: SWIRE survey of Spitzer: IRAC + MIPS has a gap at 8-24 micron</a:t>
            </a:r>
          </a:p>
          <a:p>
            <a:pPr>
              <a:buFont typeface="Wingdings 3" pitchFamily="18" charset="2"/>
              <a:buNone/>
            </a:pPr>
            <a:r>
              <a:rPr lang="en-US" altLang="ko-KR" dirty="0" smtClean="0"/>
              <a:t>       </a:t>
            </a:r>
            <a:endParaRPr lang="ko-KR" altLang="en-US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dirty="0" smtClean="0"/>
              <a:t>Uniqueness of NEP-Wide</a:t>
            </a:r>
            <a:endParaRPr lang="ko-KR" altLang="en-US" dirty="0"/>
          </a:p>
        </p:txBody>
      </p:sp>
      <p:sp>
        <p:nvSpPr>
          <p:cNvPr id="27653" name="날짜 개체 틀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27654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83DE70-992A-4715-80F8-7CD8EC5CE629}" type="slidenum">
              <a:rPr lang="ko-KR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ko-KR" altLang="en-US"/>
          </a:p>
        </p:txBody>
      </p:sp>
      <p:sp>
        <p:nvSpPr>
          <p:cNvPr id="27655" name="바닥글 개체 틀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876256" y="1556792"/>
            <a:ext cx="172819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Spitzer has a gap here.</a:t>
            </a:r>
            <a:endParaRPr lang="ko-KR" altLang="en-US" dirty="0"/>
          </a:p>
        </p:txBody>
      </p:sp>
      <p:cxnSp>
        <p:nvCxnSpPr>
          <p:cNvPr id="12" name="구부러진 연결선 11"/>
          <p:cNvCxnSpPr/>
          <p:nvPr/>
        </p:nvCxnSpPr>
        <p:spPr>
          <a:xfrm rot="16200000" flipH="1">
            <a:off x="7308304" y="2492896"/>
            <a:ext cx="792088" cy="21602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60032" y="60932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/>
              <a:t>Onaka</a:t>
            </a:r>
            <a:r>
              <a:rPr lang="en-US" altLang="ko-KR" dirty="0" smtClean="0"/>
              <a:t> et al. 2007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98425" y="142875"/>
            <a:ext cx="8929688" cy="657225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28675" name="Picture 3" descr="merged_N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8" y="452438"/>
            <a:ext cx="72771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908175" y="549275"/>
            <a:ext cx="5327650" cy="576263"/>
          </a:xfrm>
          <a:prstGeom prst="rect">
            <a:avLst/>
          </a:prstGeom>
          <a:gradFill rotWithShape="1">
            <a:gsLst>
              <a:gs pos="0">
                <a:srgbClr val="7F2F2D">
                  <a:alpha val="50000"/>
                </a:srgbClr>
              </a:gs>
              <a:gs pos="100000">
                <a:srgbClr val="3B1615">
                  <a:alpha val="50000"/>
                </a:srgbClr>
              </a:gs>
            </a:gsLst>
            <a:lin ang="5400000" scaled="1"/>
          </a:gra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50000"/>
              </a:lnSpc>
            </a:pPr>
            <a:r>
              <a:rPr kumimoji="0" lang="en-US" altLang="ko-KR" sz="1300">
                <a:solidFill>
                  <a:schemeClr val="bg2"/>
                </a:solidFill>
                <a:latin typeface="Lucida Sans Unicode" pitchFamily="34" charset="0"/>
                <a:ea typeface="맑은 고딕" pitchFamily="50" charset="-127"/>
              </a:rPr>
              <a:t>Band merged  mage : N2+N3+N4+S7+S9+S11+L15+L18 </a:t>
            </a:r>
            <a:endParaRPr kumimoji="0" lang="el-GR" altLang="ko-KR" sz="1000">
              <a:solidFill>
                <a:schemeClr val="bg2"/>
              </a:solidFill>
              <a:latin typeface="Lucida Sans Unicode" pitchFamily="34" charset="0"/>
              <a:ea typeface="맑은 고딕" pitchFamily="50" charset="-127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7056438" y="3071813"/>
            <a:ext cx="2087562" cy="1368425"/>
          </a:xfrm>
          <a:prstGeom prst="rect">
            <a:avLst/>
          </a:prstGeom>
          <a:gradFill rotWithShape="1">
            <a:gsLst>
              <a:gs pos="0">
                <a:srgbClr val="7F2F2D">
                  <a:alpha val="50000"/>
                </a:srgbClr>
              </a:gs>
              <a:gs pos="100000">
                <a:srgbClr val="3B1615">
                  <a:alpha val="50000"/>
                </a:srgbClr>
              </a:gs>
            </a:gsLst>
            <a:lin ang="5400000" scaled="1"/>
          </a:gra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kumimoji="0" lang="en-US" altLang="ko-KR">
                <a:solidFill>
                  <a:schemeClr val="bg2"/>
                </a:solidFill>
                <a:latin typeface="Lucida Sans Unicode" pitchFamily="34" charset="0"/>
                <a:ea typeface="맑은 고딕" pitchFamily="50" charset="-127"/>
              </a:rPr>
              <a:t>97060 sources</a:t>
            </a:r>
          </a:p>
          <a:p>
            <a:r>
              <a:rPr kumimoji="0" lang="en-US" altLang="ko-KR">
                <a:solidFill>
                  <a:schemeClr val="bg2"/>
                </a:solidFill>
                <a:latin typeface="Lucida Sans Unicode" pitchFamily="34" charset="0"/>
                <a:ea typeface="맑은 고딕" pitchFamily="50" charset="-127"/>
              </a:rPr>
              <a:t>are detected</a:t>
            </a:r>
            <a:endParaRPr kumimoji="0" lang="el-GR" altLang="ko-KR">
              <a:solidFill>
                <a:schemeClr val="bg2"/>
              </a:solidFill>
              <a:latin typeface="Lucida Sans Unicode" pitchFamily="34" charset="0"/>
              <a:ea typeface="맑은 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0825" y="295275"/>
            <a:ext cx="8929688" cy="657225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28679" name="바닥글 개체 틀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Maidanak User's Meeting 2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8680" name="슬라이드 번호 개체 틀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468976-ECC5-45EE-BFD7-E72C9A819D5E}" type="slidenum">
              <a:rPr lang="en-US" altLang="ko-KR">
                <a:latin typeface="굴림" pitchFamily="50" charset="-127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8681" name="날짜 개체 틀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2010-06-21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16" name="Picture 2" descr="C:\Work\NEP\Catalogue_Factory\Experiments03\N2\reg\Residu_N2_4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740025"/>
            <a:ext cx="3884613" cy="312737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7" name="Picture 2" descr="C:\Work\NEP\Catalogue_Factory\Experiments03\N3\reg\Residu_N3_4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9613" y="2740025"/>
            <a:ext cx="3873500" cy="311943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1" name="직사각형 20"/>
          <p:cNvSpPr/>
          <p:nvPr/>
        </p:nvSpPr>
        <p:spPr>
          <a:xfrm>
            <a:off x="2667000" y="2762250"/>
            <a:ext cx="492125" cy="285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N2</a:t>
            </a:r>
            <a:endParaRPr kumimoji="0" lang="ko-KR" alt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551488" y="2762250"/>
            <a:ext cx="492125" cy="285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N3</a:t>
            </a:r>
            <a:endParaRPr kumimoji="0" lang="ko-KR" alt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1238" y="2730500"/>
            <a:ext cx="2806700" cy="31369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4" name="직사각형 23"/>
          <p:cNvSpPr/>
          <p:nvPr/>
        </p:nvSpPr>
        <p:spPr>
          <a:xfrm>
            <a:off x="8382000" y="2762250"/>
            <a:ext cx="492125" cy="285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N4</a:t>
            </a:r>
            <a:endParaRPr kumimoji="0" lang="ko-KR" alt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23825" y="2624138"/>
            <a:ext cx="714375" cy="500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>
                <a:solidFill>
                  <a:schemeClr val="accent6">
                    <a:lumMod val="50000"/>
                  </a:schemeClr>
                </a:solidFill>
              </a:rPr>
              <a:t>Ex.</a:t>
            </a:r>
            <a:endParaRPr kumimoji="0" lang="ko-KR" alt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33400" y="6096000"/>
            <a:ext cx="8153400" cy="5127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 smtClean="0">
                <a:solidFill>
                  <a:schemeClr val="accent5">
                    <a:lumMod val="50000"/>
                  </a:schemeClr>
                </a:solidFill>
              </a:rPr>
              <a:t>Colored </a:t>
            </a:r>
            <a:r>
              <a:rPr kumimoji="0" lang="en-US" altLang="ko-KR" sz="1400" b="1" dirty="0">
                <a:solidFill>
                  <a:schemeClr val="accent5">
                    <a:lumMod val="50000"/>
                  </a:schemeClr>
                </a:solidFill>
              </a:rPr>
              <a:t>circles </a:t>
            </a:r>
            <a:r>
              <a:rPr lang="en-US" altLang="ko-KR" sz="1400" b="1" dirty="0" smtClean="0">
                <a:solidFill>
                  <a:schemeClr val="accent5">
                    <a:lumMod val="50000"/>
                  </a:schemeClr>
                </a:solidFill>
              </a:rPr>
              <a:t>are mostly fake objects: </a:t>
            </a:r>
            <a:r>
              <a:rPr kumimoji="0" lang="en-US" altLang="ko-KR" sz="1400" b="1" dirty="0" smtClean="0">
                <a:solidFill>
                  <a:schemeClr val="accent4">
                    <a:lumMod val="75000"/>
                  </a:schemeClr>
                </a:solidFill>
              </a:rPr>
              <a:t>they do not have any optical counterpart</a:t>
            </a:r>
            <a:endParaRPr kumimoji="0" lang="ko-KR" alt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0" y="1149444"/>
            <a:ext cx="6324600" cy="374461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dirty="0" smtClean="0">
                <a:latin typeface="HY목각파임B" pitchFamily="18" charset="-127"/>
                <a:ea typeface="HY목각파임B" pitchFamily="18" charset="-127"/>
              </a:rPr>
              <a:t>There are many </a:t>
            </a:r>
            <a:r>
              <a:rPr kumimoji="0" lang="en-US" altLang="ko-KR" sz="1700" u="sng" dirty="0" smtClean="0">
                <a:solidFill>
                  <a:schemeClr val="accent2">
                    <a:lumMod val="50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fake objects! </a:t>
            </a:r>
            <a:endParaRPr kumimoji="0" lang="en-US" altLang="ko-KR" sz="1700" u="sng" dirty="0">
              <a:solidFill>
                <a:schemeClr val="accent2">
                  <a:lumMod val="50000"/>
                </a:schemeClr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3000" y="1752496"/>
            <a:ext cx="7086600" cy="579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marL="342900" indent="-3429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many of them </a:t>
            </a:r>
            <a:r>
              <a:rPr lang="en-US" altLang="ko-KR" sz="1200" dirty="0" smtClean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are due to the  </a:t>
            </a:r>
            <a:r>
              <a:rPr lang="en-US" altLang="ko-KR" sz="1400" u="sng" dirty="0" smtClean="0">
                <a:solidFill>
                  <a:srgbClr val="C00000"/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MUX-bleeding</a:t>
            </a:r>
            <a:r>
              <a:rPr lang="en-US" altLang="ko-KR" sz="1400" u="sng" dirty="0" smtClean="0">
                <a:solidFill>
                  <a:schemeClr val="accent6">
                    <a:lumMod val="50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s</a:t>
            </a:r>
            <a:r>
              <a:rPr lang="en-US" altLang="ko-KR" sz="1200" dirty="0" smtClean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  around </a:t>
            </a:r>
            <a:r>
              <a:rPr lang="en-US" altLang="ko-KR" sz="1200" dirty="0" smtClean="0">
                <a:solidFill>
                  <a:srgbClr val="C00000"/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extremely                </a:t>
            </a:r>
            <a:endParaRPr lang="en-US" altLang="ko-KR" sz="1200" dirty="0">
              <a:solidFill>
                <a:srgbClr val="C00000"/>
              </a:solidFill>
              <a:latin typeface="HY목각파임B" pitchFamily="18" charset="-127"/>
              <a:ea typeface="HY목각파임B" pitchFamily="18" charset="-127"/>
              <a:sym typeface="Wingdings"/>
            </a:endParaRPr>
          </a:p>
          <a:p>
            <a:pPr marL="342900" indent="-3429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solidFill>
                  <a:srgbClr val="C00000"/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                  bright </a:t>
            </a:r>
            <a:r>
              <a:rPr lang="en-US" altLang="ko-KR" sz="1200" dirty="0" smtClean="0">
                <a:solidFill>
                  <a:srgbClr val="C00000"/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objects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, </a:t>
            </a:r>
            <a:r>
              <a:rPr lang="en-US" altLang="ko-KR" sz="1200" dirty="0">
                <a:latin typeface="+mn-ea"/>
              </a:rPr>
              <a:t>and</a:t>
            </a:r>
            <a:r>
              <a:rPr lang="en-US" altLang="ko-KR" sz="1200" dirty="0">
                <a:latin typeface="HY목각파임B" pitchFamily="18" charset="-127"/>
                <a:ea typeface="HY목각파임B" pitchFamily="18" charset="-127"/>
              </a:rPr>
              <a:t> </a:t>
            </a:r>
            <a:r>
              <a:rPr lang="en-US" altLang="ko-KR" sz="1200" dirty="0">
                <a:latin typeface="+mj-ea"/>
              </a:rPr>
              <a:t>they’re</a:t>
            </a:r>
            <a:r>
              <a:rPr lang="en-US" altLang="ko-KR" sz="1200" dirty="0">
                <a:latin typeface="HY목각파임B" pitchFamily="18" charset="-127"/>
                <a:ea typeface="HY목각파임B" pitchFamily="18" charset="-127"/>
              </a:rPr>
              <a:t> 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serious in NIR (</a:t>
            </a: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sometimes in MIR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).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Problems of the AKARI Images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I am going to talk about…</a:t>
            </a:r>
            <a:endParaRPr lang="ko-KR" altLang="en-US" dirty="0"/>
          </a:p>
        </p:txBody>
      </p:sp>
      <p:sp>
        <p:nvSpPr>
          <p:cNvPr id="8" name="내용 개체 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Introduction to AKARI</a:t>
            </a:r>
          </a:p>
          <a:p>
            <a:r>
              <a:rPr lang="en-US" altLang="ko-KR" dirty="0" smtClean="0"/>
              <a:t>NEP-Wide Survey: introduction and data reduction</a:t>
            </a:r>
          </a:p>
          <a:p>
            <a:r>
              <a:rPr lang="en-US" altLang="ko-KR" dirty="0" smtClean="0"/>
              <a:t>Confirmation of sources</a:t>
            </a:r>
          </a:p>
          <a:p>
            <a:pPr lvl="1"/>
            <a:r>
              <a:rPr lang="en-US" altLang="ko-KR" dirty="0" smtClean="0"/>
              <a:t>Optical/NIR identification</a:t>
            </a:r>
          </a:p>
          <a:p>
            <a:pPr lvl="1"/>
            <a:r>
              <a:rPr lang="en-US" altLang="ko-KR" dirty="0" smtClean="0"/>
              <a:t>Cross-identification within AKARI bands</a:t>
            </a:r>
          </a:p>
          <a:p>
            <a:r>
              <a:rPr lang="en-US" altLang="ko-KR" dirty="0" smtClean="0"/>
              <a:t>Summary and suggestion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4099" name="Picture 2" descr="D:\NEP\data_reduction2\NIR_rev_test\N2_tst\tmp_ds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13" y="3025775"/>
            <a:ext cx="8863012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1427163" y="6091238"/>
            <a:ext cx="5430837" cy="28416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schemati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view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showing  how to make a final weight map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979712" y="6165304"/>
            <a:ext cx="4038600" cy="38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choose the masking area?</a:t>
            </a:r>
            <a:endParaRPr lang="ko-KR" altLang="en-US" sz="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428875" y="2514600"/>
            <a:ext cx="1785938" cy="428625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mask image</a:t>
            </a:r>
            <a:endParaRPr kumimoji="0" lang="ko-KR" alt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840288" y="2514600"/>
            <a:ext cx="1571625" cy="428625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N_comb</a:t>
            </a:r>
            <a:r>
              <a:rPr kumimoji="0" lang="en-US" altLang="ko-KR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-  </a:t>
            </a:r>
            <a:r>
              <a:rPr kumimoji="0" lang="en-US" altLang="ko-KR" sz="1300" dirty="0">
                <a:solidFill>
                  <a:srgbClr val="FF0000"/>
                </a:solidFill>
              </a:rPr>
              <a:t>pl</a:t>
            </a:r>
            <a:r>
              <a:rPr kumimoji="0" lang="en-US" altLang="ko-KR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file</a:t>
            </a:r>
            <a:endParaRPr kumimoji="0" lang="ko-KR" altLang="en-US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357688" y="2586038"/>
            <a:ext cx="357187" cy="28575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  <a:endParaRPr kumimoji="0" lang="ko-KR" alt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572250" y="2586038"/>
            <a:ext cx="428625" cy="28575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kumimoji="0" lang="ko-KR" alt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143750" y="2514600"/>
            <a:ext cx="1785938" cy="428625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final map</a:t>
            </a:r>
            <a:endParaRPr kumimoji="0" lang="ko-KR" alt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5810250" y="2871788"/>
            <a:ext cx="500063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593725" y="2735263"/>
            <a:ext cx="1295400" cy="2095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 1 : 2110506</a:t>
            </a:r>
            <a:endParaRPr kumimoji="0" lang="ko-KR" altLang="en-US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57200" y="2438400"/>
            <a:ext cx="1600200" cy="228600"/>
          </a:xfrm>
          <a:prstGeom prst="rect">
            <a:avLst/>
          </a:prstGeom>
          <a:noFill/>
          <a:ln w="63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org image dat</a:t>
            </a:r>
            <a:r>
              <a:rPr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endParaRPr kumimoji="0" lang="ko-KR" alt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419600" y="5319713"/>
            <a:ext cx="2455863" cy="5715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solidFill>
                  <a:srgbClr val="FF0000"/>
                </a:solidFill>
              </a:rPr>
              <a:t>pl</a:t>
            </a:r>
            <a:r>
              <a:rPr kumimoji="0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file from the pipeline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accent1">
                    <a:lumMod val="50000"/>
                  </a:schemeClr>
                </a:solidFill>
              </a:rPr>
              <a:t>(the number of rejected frames)</a:t>
            </a:r>
            <a:endParaRPr kumimoji="0" lang="ko-KR" alt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14313" y="5319713"/>
            <a:ext cx="2057400" cy="5715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example image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accent4">
                    <a:lumMod val="50000"/>
                  </a:schemeClr>
                </a:solidFill>
              </a:rPr>
              <a:t>(= </a:t>
            </a:r>
            <a:r>
              <a:rPr kumimoji="0" lang="en-US" altLang="ko-KR" sz="1200" dirty="0" smtClean="0">
                <a:solidFill>
                  <a:schemeClr val="accent4">
                    <a:lumMod val="50000"/>
                  </a:schemeClr>
                </a:solidFill>
              </a:rPr>
              <a:t>individual pointing </a:t>
            </a:r>
            <a:r>
              <a:rPr kumimoji="0" lang="en-US" altLang="ko-KR" sz="1200" dirty="0">
                <a:solidFill>
                  <a:schemeClr val="accent4">
                    <a:lumMod val="50000"/>
                  </a:schemeClr>
                </a:solidFill>
              </a:rPr>
              <a:t>data)</a:t>
            </a:r>
            <a:endParaRPr kumimoji="0" lang="ko-KR" altLang="en-US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424113" y="5319713"/>
            <a:ext cx="1928812" cy="57150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be masked</a:t>
            </a:r>
            <a:endParaRPr kumimoji="0" lang="ko-KR" alt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992938" y="5319713"/>
            <a:ext cx="1928812" cy="5715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final weight map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mosaic </a:t>
            </a:r>
            <a:r>
              <a:rPr kumimoji="0" lang="en-US" altLang="ko-KR" sz="12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kumimoji="0" lang="en-US" altLang="ko-KR" sz="1200" dirty="0" err="1" smtClean="0">
                <a:solidFill>
                  <a:schemeClr val="accent3">
                    <a:lumMod val="50000"/>
                  </a:schemeClr>
                </a:solidFill>
              </a:rPr>
              <a:t>SWarp</a:t>
            </a:r>
            <a:r>
              <a:rPr kumimoji="0" lang="en-US" altLang="ko-KR" sz="12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kumimoji="0" lang="ko-KR" altLang="en-US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424113" y="5319713"/>
            <a:ext cx="1928812" cy="571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masked</a:t>
            </a:r>
            <a:endParaRPr kumimoji="0" lang="ko-KR" altLang="en-US" sz="1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아래쪽 화살표 23"/>
          <p:cNvSpPr/>
          <p:nvPr/>
        </p:nvSpPr>
        <p:spPr>
          <a:xfrm>
            <a:off x="3209925" y="5891213"/>
            <a:ext cx="371475" cy="35242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6" name="아래쪽 화살표 15"/>
          <p:cNvSpPr/>
          <p:nvPr/>
        </p:nvSpPr>
        <p:spPr>
          <a:xfrm>
            <a:off x="3390900" y="2936875"/>
            <a:ext cx="214313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7021513" y="5922963"/>
            <a:ext cx="1905000" cy="2286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900" b="1" dirty="0" smtClean="0">
                <a:solidFill>
                  <a:schemeClr val="accent5">
                    <a:lumMod val="50000"/>
                  </a:schemeClr>
                </a:solidFill>
              </a:rPr>
              <a:t>We have too </a:t>
            </a:r>
            <a:r>
              <a:rPr lang="en-US" altLang="ko-KR" sz="900" b="1" dirty="0">
                <a:solidFill>
                  <a:schemeClr val="accent5">
                    <a:lumMod val="50000"/>
                  </a:schemeClr>
                </a:solidFill>
              </a:rPr>
              <a:t>abandon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900" b="1" dirty="0">
                <a:solidFill>
                  <a:schemeClr val="accent5">
                    <a:lumMod val="50000"/>
                  </a:schemeClr>
                </a:solidFill>
              </a:rPr>
              <a:t>this dark (black) area</a:t>
            </a:r>
            <a:endParaRPr kumimoji="0" lang="ko-KR" altLang="en-US" sz="9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아래쪽 화살표 16"/>
          <p:cNvSpPr/>
          <p:nvPr/>
        </p:nvSpPr>
        <p:spPr>
          <a:xfrm>
            <a:off x="5891213" y="2903538"/>
            <a:ext cx="214312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21" name="아래쪽 화살표 20"/>
          <p:cNvSpPr/>
          <p:nvPr/>
        </p:nvSpPr>
        <p:spPr>
          <a:xfrm>
            <a:off x="8358188" y="2903538"/>
            <a:ext cx="176212" cy="368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524000" y="1166813"/>
            <a:ext cx="6324600" cy="339725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dirty="0">
                <a:latin typeface="HY목각파임B" pitchFamily="18" charset="-127"/>
                <a:ea typeface="HY목각파임B" pitchFamily="18" charset="-127"/>
              </a:rPr>
              <a:t>generate  mask image &amp; weight map !</a:t>
            </a:r>
            <a:endParaRPr kumimoji="0" lang="en-US" altLang="ko-KR" sz="1700" u="sng" dirty="0">
              <a:solidFill>
                <a:schemeClr val="accent2">
                  <a:lumMod val="50000"/>
                </a:schemeClr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How to remove fake objects?</a:t>
            </a:r>
            <a:r>
              <a:rPr kumimoji="0" lang="en-US" altLang="ko-KR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 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43000" y="1752600"/>
            <a:ext cx="7086600" cy="579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marL="342900" indent="-3429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    make a  map  </a:t>
            </a:r>
            <a:r>
              <a:rPr lang="en-US" altLang="ko-KR" sz="1200" dirty="0">
                <a:latin typeface="HY목각파임B" pitchFamily="18" charset="-127"/>
                <a:ea typeface="HY목각파임B" pitchFamily="18" charset="-127"/>
                <a:sym typeface="Wingdings"/>
              </a:rPr>
              <a:t>to give  </a:t>
            </a:r>
            <a:r>
              <a:rPr lang="en-US" altLang="ko-KR" sz="1200" dirty="0">
                <a:solidFill>
                  <a:srgbClr val="C00000"/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different weight </a:t>
            </a:r>
            <a:r>
              <a:rPr lang="en-US" altLang="ko-KR" sz="1200" dirty="0">
                <a:solidFill>
                  <a:schemeClr val="accent5">
                    <a:lumMod val="50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depending on the region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. </a:t>
            </a:r>
          </a:p>
          <a:p>
            <a:pPr marL="342900" indent="-3429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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   give </a:t>
            </a:r>
            <a:r>
              <a:rPr lang="en-US" altLang="ko-KR" sz="1200" dirty="0">
                <a:solidFill>
                  <a:srgbClr val="C00000"/>
                </a:solidFill>
                <a:latin typeface="HY목각파임B" pitchFamily="18" charset="-127"/>
                <a:ea typeface="HY목각파임B" pitchFamily="18" charset="-127"/>
              </a:rPr>
              <a:t>no weight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on the MUX-bleeding area  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we want to remove.</a:t>
            </a:r>
          </a:p>
        </p:txBody>
      </p:sp>
    </p:spTree>
  </p:cSld>
  <p:clrMapOvr>
    <a:masterClrMapping/>
  </p:clrMapOvr>
  <p:transition advTm="1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600200" y="1165225"/>
            <a:ext cx="6096000" cy="342900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dirty="0">
                <a:latin typeface="HY목각파임B" pitchFamily="18" charset="-127"/>
                <a:ea typeface="HY목각파임B" pitchFamily="18" charset="-127"/>
              </a:rPr>
              <a:t>yes, we</a:t>
            </a:r>
            <a:r>
              <a:rPr lang="en-US" altLang="ko-KR" sz="1700" dirty="0">
                <a:latin typeface="HY목각파임B" pitchFamily="18" charset="-127"/>
                <a:ea typeface="HY목각파임B" pitchFamily="18" charset="-127"/>
              </a:rPr>
              <a:t> saw that it is effective.</a:t>
            </a:r>
            <a:endParaRPr kumimoji="0" lang="en-US" altLang="ko-KR" sz="1700" u="sng" dirty="0">
              <a:solidFill>
                <a:schemeClr val="accent2">
                  <a:lumMod val="50000"/>
                </a:schemeClr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pic>
        <p:nvPicPr>
          <p:cNvPr id="5124" name="Picture 2" descr="D:\SJ\NIR_rev_test\N2_tst\test01\t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92400"/>
            <a:ext cx="4297363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직사각형 14"/>
          <p:cNvSpPr/>
          <p:nvPr/>
        </p:nvSpPr>
        <p:spPr>
          <a:xfrm>
            <a:off x="298450" y="2798763"/>
            <a:ext cx="492125" cy="285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N2</a:t>
            </a:r>
            <a:endParaRPr kumimoji="0" lang="ko-KR" alt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6" name="Picture 2" descr="D:\SJ\NIR_rev_test\N3_tst\test01\t5N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693988"/>
            <a:ext cx="429736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직사각형 25"/>
          <p:cNvSpPr/>
          <p:nvPr/>
        </p:nvSpPr>
        <p:spPr>
          <a:xfrm>
            <a:off x="4779963" y="2798763"/>
            <a:ext cx="492125" cy="285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N3</a:t>
            </a:r>
            <a:endParaRPr kumimoji="0" lang="ko-KR" alt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3000" y="1752600"/>
            <a:ext cx="7086600" cy="579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marL="342900" indent="-3429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latin typeface="HY목각파임B" pitchFamily="18" charset="-127"/>
                <a:ea typeface="HY목각파임B" pitchFamily="18" charset="-127"/>
                <a:sym typeface="Wingdings"/>
              </a:rPr>
              <a:t> </a:t>
            </a:r>
            <a:r>
              <a:rPr kumimoji="0" lang="en-US" altLang="ko-KR" sz="1200" dirty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  the </a:t>
            </a:r>
            <a:r>
              <a:rPr kumimoji="0" lang="en-US" altLang="ko-KR" sz="1200" dirty="0">
                <a:solidFill>
                  <a:schemeClr val="accent6">
                    <a:lumMod val="7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preliminary test</a:t>
            </a:r>
            <a:r>
              <a:rPr kumimoji="0" lang="en-US" altLang="ko-KR" sz="1200" dirty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  showed  that  the </a:t>
            </a:r>
            <a:r>
              <a:rPr kumimoji="0" lang="en-US" altLang="ko-KR" sz="1200" dirty="0" err="1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mux</a:t>
            </a:r>
            <a:r>
              <a:rPr kumimoji="0" lang="en-US" altLang="ko-KR" sz="1200" dirty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-bleedings</a:t>
            </a:r>
          </a:p>
          <a:p>
            <a:pPr marL="342900" indent="-342900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                 are removed or weakened by this region-masking method.</a:t>
            </a:r>
            <a:endParaRPr kumimoji="0" lang="en-US" altLang="ko-KR" sz="1200" dirty="0">
              <a:solidFill>
                <a:schemeClr val="accent6">
                  <a:lumMod val="50000"/>
                </a:schemeClr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29" name="아래로 구부러진 화살표 28"/>
          <p:cNvSpPr/>
          <p:nvPr/>
        </p:nvSpPr>
        <p:spPr>
          <a:xfrm>
            <a:off x="1981200" y="2514600"/>
            <a:ext cx="838200" cy="304800"/>
          </a:xfrm>
          <a:prstGeom prst="curvedDownArrow">
            <a:avLst>
              <a:gd name="adj1" fmla="val 31636"/>
              <a:gd name="adj2" fmla="val 98035"/>
              <a:gd name="adj3" fmla="val 45225"/>
            </a:avLst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아래로 구부러진 화살표 29"/>
          <p:cNvSpPr/>
          <p:nvPr/>
        </p:nvSpPr>
        <p:spPr>
          <a:xfrm>
            <a:off x="6518275" y="2524125"/>
            <a:ext cx="838200" cy="304800"/>
          </a:xfrm>
          <a:prstGeom prst="curvedDownArrow">
            <a:avLst>
              <a:gd name="adj1" fmla="val 31636"/>
              <a:gd name="adj2" fmla="val 98035"/>
              <a:gd name="adj3" fmla="val 45225"/>
            </a:avLst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785938" y="4106863"/>
            <a:ext cx="576262" cy="19526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image</a:t>
            </a:r>
            <a:endParaRPr kumimoji="0" lang="ko-KR" altLang="en-US" sz="11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612900" y="5811838"/>
            <a:ext cx="1295400" cy="21748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  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6281738" y="4105275"/>
            <a:ext cx="576262" cy="1936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image</a:t>
            </a:r>
            <a:endParaRPr kumimoji="0" lang="ko-KR" altLang="en-US" sz="11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6075363" y="5799138"/>
            <a:ext cx="1295400" cy="21748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  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219200" y="6223000"/>
            <a:ext cx="6934200" cy="4826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figures are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showing the comparison of  before / after  this operation applied to th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sample region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mosaic images are generated using </a:t>
            </a:r>
            <a:r>
              <a:rPr lang="en-US" altLang="ko-KR" sz="11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SWarp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 does it work ?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6147" name="Picture 2" descr="D:\NEP\data_reduction2\NIR_rev_test\N2_tst\indiv_frames_test\sExTr_res_ov_org\2100773.Org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863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" descr="D:\NEP\data_reduction2\NIR_rev_test\N2_tst\indiv_frames_test\sExTr_res_ov_fin\2100773.01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50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:\NEP\data_reduction2\NIR_rev_test\N2_tst\indiv_frames_test\sExTr_res_ov_org\2100773.SXT_res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863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D:\NEP\data_reduction2\NIR_rev_test\N2_tst\indiv_frames_test\sExTr_res_ov_org\2100773.TST_res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9863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직사각형 12"/>
          <p:cNvSpPr/>
          <p:nvPr/>
        </p:nvSpPr>
        <p:spPr>
          <a:xfrm>
            <a:off x="1458913" y="5421313"/>
            <a:ext cx="2895600" cy="3048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</a:rPr>
              <a:t>a single frame hit by cosmic-ray</a:t>
            </a:r>
            <a:endParaRPr lang="ko-KR" altLang="en-US" sz="10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990600" y="5791200"/>
            <a:ext cx="6934200" cy="3048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 e</a:t>
            </a:r>
            <a:r>
              <a:rPr kumimoji="0" lang="en-US" altLang="ko-KR" sz="10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llipses indicate the sources brighter than 12.6</a:t>
            </a:r>
            <a:r>
              <a:rPr kumimoji="0" lang="en-US" altLang="ko-KR" sz="1050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kumimoji="0" lang="en-US" altLang="ko-KR" sz="10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altLang="ko-KR" sz="105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</a:t>
            </a:r>
            <a:r>
              <a:rPr kumimoji="0" lang="en-US" altLang="ko-KR" sz="10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(AB)</a:t>
            </a:r>
            <a:endParaRPr kumimoji="0" lang="ko-KR" altLang="en-US" sz="105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NEP\data_reduction2\NIR_rev_test\N2_tst\indiv_frames_test\sExTr_res_ov_csmr\2100773.SXT_res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9950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D:\NEP\data_reduction2\NIR_rev_test\N2_tst\indiv_frames_test\sExTr_res_ov_fin\2100773.TST_resul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9950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직사각형 13"/>
          <p:cNvSpPr/>
          <p:nvPr/>
        </p:nvSpPr>
        <p:spPr>
          <a:xfrm>
            <a:off x="4681538" y="5421313"/>
            <a:ext cx="2895600" cy="3048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</a:rPr>
              <a:t>after the correction (cosmic-ray rejection)</a:t>
            </a:r>
            <a:endParaRPr lang="ko-KR" altLang="en-US" sz="10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990600" y="6172200"/>
            <a:ext cx="6934200" cy="3048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</a:rPr>
              <a:t>we can see what happened during the procedure of 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cosmic-ray rejection (LA-cosmic)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</a:rPr>
              <a:t> and how we should make 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a 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</a:rPr>
              <a:t>mask image for each individual frame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295400" y="2286000"/>
            <a:ext cx="6934200" cy="4572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in order to decide the masking region for each frame,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we did </a:t>
            </a:r>
            <a:r>
              <a:rPr lang="en-US" altLang="ko-KR" sz="1100" b="1" dirty="0" err="1">
                <a:solidFill>
                  <a:schemeClr val="bg2">
                    <a:lumMod val="10000"/>
                  </a:schemeClr>
                </a:solidFill>
              </a:rPr>
              <a:t>SExtraction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 for both (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before/after cosmic-ray rejection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) </a:t>
            </a:r>
            <a:r>
              <a:rPr lang="en-US" altLang="ko-KR" sz="1100" b="1" dirty="0" smtClean="0">
                <a:solidFill>
                  <a:schemeClr val="bg2">
                    <a:lumMod val="10000"/>
                  </a:schemeClr>
                </a:solidFill>
              </a:rPr>
              <a:t>cases 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and used the results 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066800" y="1905000"/>
            <a:ext cx="7239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photometric test for individual pointed observation </a:t>
            </a:r>
            <a:endParaRPr lang="ko-KR" altLang="en-US" sz="2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0" y="1138238"/>
            <a:ext cx="6172200" cy="615950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 find the extremely bright sources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and  trace the MUX-bleeding effectively</a:t>
            </a:r>
            <a:endParaRPr lang="ko-KR" altLang="en-US" sz="17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143000" y="388670"/>
            <a:ext cx="70104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H</a:t>
            </a:r>
            <a:r>
              <a:rPr kumimoji="0" lang="en-US" altLang="ko-KR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ow </a:t>
            </a: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to define the masking region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7171" name="Picture 2" descr="D:\NEP\data_reduction2\NIR_rev_test\N2_tst\indiv_frames_test\sExTr_res_ov_org\2100935.Org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863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 descr="D:\NEP\data_reduction2\NIR_rev_test\N2_tst\indiv_frames_test\sExTr_res_ov_fin\2100935.01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950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D:\NEP\data_reduction2\NIR_rev_test\N2_tst\indiv_frames_test\sExTr_res_ov_org\2100935.SXT_res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863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D:\NEP\data_reduction2\NIR_rev_test\N2_tst\indiv_frames_test\sExTr_res_ov_org\2100935.TST_res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9863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1458913" y="5421313"/>
            <a:ext cx="2895600" cy="3048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</a:rPr>
              <a:t>a single frame hit by cosmic-ray</a:t>
            </a:r>
            <a:endParaRPr lang="ko-KR" altLang="en-US" sz="10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681538" y="5421313"/>
            <a:ext cx="2895600" cy="3048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50" dirty="0">
                <a:solidFill>
                  <a:schemeClr val="bg2">
                    <a:lumMod val="25000"/>
                  </a:schemeClr>
                </a:solidFill>
              </a:rPr>
              <a:t>after the correction (cosmic-ray rejection)</a:t>
            </a:r>
            <a:endParaRPr lang="ko-KR" altLang="en-US" sz="10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990600" y="5791200"/>
            <a:ext cx="6934200" cy="3048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colored e</a:t>
            </a:r>
            <a:r>
              <a:rPr kumimoji="0" lang="en-US" altLang="ko-KR" sz="10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llipses indicate the sources brighter than 12.6</a:t>
            </a:r>
            <a:r>
              <a:rPr kumimoji="0" lang="en-US" altLang="ko-KR" sz="1050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kumimoji="0" lang="en-US" altLang="ko-KR" sz="10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altLang="ko-KR" sz="105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</a:t>
            </a:r>
            <a:r>
              <a:rPr kumimoji="0" lang="en-US" altLang="ko-KR" sz="10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(AB)</a:t>
            </a:r>
            <a:endParaRPr kumimoji="0" lang="ko-KR" altLang="en-US" sz="105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NEP\data_reduction2\NIR_rev_test\N2_tst\indiv_frames_test\sExTr_res_ov_csmr\2100935.SXT_res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9950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D:\NEP\data_reduction2\NIR_rev_test\N2_tst\indiv_frames_test\sExTr_res_ov_fin\2100935.TST_resul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9950" y="2770188"/>
            <a:ext cx="29146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직사각형 17"/>
          <p:cNvSpPr/>
          <p:nvPr/>
        </p:nvSpPr>
        <p:spPr>
          <a:xfrm>
            <a:off x="990600" y="2895600"/>
            <a:ext cx="638175" cy="347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dirty="0">
                <a:solidFill>
                  <a:schemeClr val="accent1">
                    <a:lumMod val="50000"/>
                  </a:schemeClr>
                </a:solidFill>
              </a:rPr>
              <a:t>Ex. 2</a:t>
            </a:r>
            <a:endParaRPr kumimoji="0" lang="ko-KR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990600" y="6172200"/>
            <a:ext cx="6934200" cy="3048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</a:rPr>
              <a:t>we can see what happened during the procedure of 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cosmic-ray rejection (LA-cosmic)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</a:rPr>
              <a:t> and how we should make 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a 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</a:rPr>
              <a:t>mask image for each individual frame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295400" y="2286000"/>
            <a:ext cx="6934200" cy="4572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in order to decide the masking region for each frame,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we did </a:t>
            </a:r>
            <a:r>
              <a:rPr lang="en-US" altLang="ko-KR" sz="1100" b="1" dirty="0" err="1">
                <a:solidFill>
                  <a:schemeClr val="bg2">
                    <a:lumMod val="10000"/>
                  </a:schemeClr>
                </a:solidFill>
              </a:rPr>
              <a:t>SExtraction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 for both (</a:t>
            </a:r>
            <a:r>
              <a:rPr lang="en-US" altLang="ko-KR" sz="900" b="1" dirty="0">
                <a:solidFill>
                  <a:schemeClr val="accent1">
                    <a:lumMod val="75000"/>
                  </a:schemeClr>
                </a:solidFill>
              </a:rPr>
              <a:t>before/after cosmic-ray rejection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</a:rPr>
              <a:t>) case and used the results 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0" y="1138238"/>
            <a:ext cx="6172200" cy="615950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 find the extremely bright sources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HY목각파임B" pitchFamily="18" charset="-127"/>
                <a:ea typeface="HY목각파임B" pitchFamily="18" charset="-127"/>
                <a:sym typeface="Wingdings"/>
              </a:rPr>
              <a:t>and  trace the MUX-bleeding effectively</a:t>
            </a:r>
            <a:endParaRPr lang="ko-KR" altLang="en-US" sz="17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143000" y="388670"/>
            <a:ext cx="70104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how to define the masking region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066800" y="1905000"/>
            <a:ext cx="7239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photometric test for individual pointed observation </a:t>
            </a:r>
            <a:endParaRPr lang="ko-KR" altLang="en-US" sz="2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7772400" y="1600200"/>
            <a:ext cx="990600" cy="304800"/>
          </a:xfrm>
          <a:prstGeom prst="rect">
            <a:avLst/>
          </a:prstGeom>
          <a:solidFill>
            <a:srgbClr val="EEECE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bg2">
                    <a:lumMod val="25000"/>
                  </a:schemeClr>
                </a:solidFill>
              </a:rPr>
              <a:t>PREVIOUS</a:t>
            </a:r>
            <a:endParaRPr lang="ko-KR" altLang="en-US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195" name="Picture 2" descr="D:\NEP\data_reduction2\NIR_rev_test\N2_tst\tmp000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981200"/>
            <a:ext cx="74803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219200" y="6223000"/>
            <a:ext cx="6934200" cy="4826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</a:t>
            </a:r>
            <a:r>
              <a:rPr kumimoji="0" lang="en-US" altLang="ko-KR" sz="11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after this operation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mosaic images are generated using </a:t>
            </a:r>
            <a:r>
              <a:rPr lang="en-US" altLang="ko-KR" sz="11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SWarp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447800" y="838200"/>
            <a:ext cx="64008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  <a:sym typeface="Wingdings" pitchFamily="2" charset="2"/>
              </a:rPr>
              <a:t>the  previous results</a:t>
            </a:r>
            <a:endParaRPr kumimoji="0" lang="ko-KR" altLang="en-US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result (comparison)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828800" y="1566863"/>
            <a:ext cx="4419600" cy="3810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accent3">
                    <a:lumMod val="75000"/>
                  </a:schemeClr>
                </a:solidFill>
              </a:rPr>
              <a:t>“previous version of N2 mosaic image, ” </a:t>
            </a:r>
            <a:endParaRPr kumimoji="0" lang="ko-KR" altLang="en-US" sz="11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7772400" y="1600200"/>
            <a:ext cx="990600" cy="304800"/>
          </a:xfrm>
          <a:prstGeom prst="rect">
            <a:avLst/>
          </a:prstGeom>
          <a:solidFill>
            <a:srgbClr val="EEECE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000" dirty="0">
                <a:solidFill>
                  <a:schemeClr val="bg2">
                    <a:lumMod val="25000"/>
                  </a:schemeClr>
                </a:solidFill>
              </a:rPr>
              <a:t>FINAL</a:t>
            </a:r>
            <a:endParaRPr lang="ko-KR" altLang="en-US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20" name="Picture 2" descr="D:\NEP\data_reduction2\NIR_rev_test\N2_tst\NEP_N2_mosaic_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979613"/>
            <a:ext cx="74803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1447800" y="838200"/>
            <a:ext cx="6400800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  <a:sym typeface="Wingdings" pitchFamily="2" charset="2"/>
              </a:rPr>
              <a:t>the final</a:t>
            </a:r>
            <a:r>
              <a:rPr lang="en-US" altLang="ko-KR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 stage</a:t>
            </a:r>
            <a:endParaRPr kumimoji="0" lang="ko-KR" altLang="en-US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result (comparison)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105400" y="3657600"/>
            <a:ext cx="2895600" cy="1295400"/>
          </a:xfrm>
          <a:prstGeom prst="rect">
            <a:avLst/>
          </a:prstGeom>
          <a:solidFill>
            <a:srgbClr val="DDD9C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SWARP parameter</a:t>
            </a:r>
          </a:p>
          <a:p>
            <a:pPr>
              <a:defRPr/>
            </a:pPr>
            <a:r>
              <a:rPr lang="en-US" altLang="ko-KR" sz="1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</a:t>
            </a:r>
            <a:r>
              <a:rPr lang="en-US" altLang="ko-KR" sz="1200" b="1" u="sng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BLANK_BADPIXELS    Y </a:t>
            </a:r>
          </a:p>
          <a:p>
            <a:pPr>
              <a:defRPr/>
            </a:pPr>
            <a:r>
              <a:rPr lang="en-US" altLang="ko-KR" sz="1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</a:t>
            </a:r>
            <a:r>
              <a:rPr lang="en-US" altLang="ko-KR" sz="1200" b="1" u="sng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COMBINE_TYPE       WEIGHTED</a:t>
            </a:r>
          </a:p>
          <a:p>
            <a:pPr>
              <a:defRPr/>
            </a:pPr>
            <a:r>
              <a:rPr lang="en-US" altLang="ko-KR" sz="12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</a:t>
            </a:r>
            <a:r>
              <a:rPr lang="en-US" altLang="ko-KR" sz="1200" b="1" u="sng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WEIGHT_SUFFIX     . </a:t>
            </a:r>
            <a:r>
              <a:rPr lang="en-US" altLang="ko-KR" sz="1200" b="1" u="sng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weight.fits</a:t>
            </a:r>
            <a:endParaRPr lang="en-US" altLang="ko-KR" sz="1200" b="1" u="sng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19200" y="6223000"/>
            <a:ext cx="6934200" cy="4826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</a:t>
            </a:r>
            <a:r>
              <a:rPr kumimoji="0" lang="en-US" altLang="ko-KR" sz="11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after this operation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mosaic images are generated using </a:t>
            </a:r>
            <a:r>
              <a:rPr lang="en-US" altLang="ko-KR" sz="11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SWarp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524000" y="1600200"/>
            <a:ext cx="6172200" cy="3302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accent3">
                    <a:lumMod val="75000"/>
                  </a:schemeClr>
                </a:solidFill>
              </a:rPr>
              <a:t>“updated result of the same region &amp;  final weighted map” </a:t>
            </a:r>
            <a:endParaRPr kumimoji="0" lang="ko-KR" altLang="en-US" sz="11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Final Mosaic of N3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pic>
        <p:nvPicPr>
          <p:cNvPr id="10244" name="Picture 2" descr="D:\NEP\data_reduction2\NIR_rev_test\N3_tst\NEP_N3_mosaic_W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39863"/>
            <a:ext cx="868045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NEP\data_reduction2\NIR_rev_test\N3_tst\NEP_N3_mosaic_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439863"/>
            <a:ext cx="868045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Final Mosaic of N4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pic>
        <p:nvPicPr>
          <p:cNvPr id="11268" name="Picture 2" descr="D:\NEP\data_reduction2\NIR_rev_test\N4_tst\NEP_N4_mosaic_W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39863"/>
            <a:ext cx="868045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NEP\data_reduction2\NIR_rev_test\N4_tst\NEP_N4_mosaic_W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439863"/>
            <a:ext cx="868045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Region masking of MIR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pic>
        <p:nvPicPr>
          <p:cNvPr id="15364" name="Picture 3" descr="D:\NEP\mask S7\2100681.mask_we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191000"/>
            <a:ext cx="3171825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D:\NEP\mask S7\2100682.mask_we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975" y="2030413"/>
            <a:ext cx="3171825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 descr="D:\NEP\mask S7\2100522.mask_we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057400"/>
            <a:ext cx="3171825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1600200" y="1447800"/>
            <a:ext cx="6172200" cy="3302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masked most of the bright stars manually one by one !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8" name="Picture 10" descr="D:\NEP\data_reduction2\MIR_rev_test\maskS11\2110798.mask_we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975" y="4191000"/>
            <a:ext cx="3171825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1475656" y="6051128"/>
            <a:ext cx="6172200" cy="47421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Representative Cases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16387" name="Picture 2" descr="D:\NEP\S7_e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1908175"/>
            <a:ext cx="9126537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Final Mosaic of S7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219200" y="6096000"/>
            <a:ext cx="6934200" cy="4826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fter </a:t>
            </a:r>
            <a:r>
              <a:rPr kumimoji="0" lang="en-US" altLang="ko-KR" sz="11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before  this work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600200" y="1574800"/>
            <a:ext cx="6172200" cy="3302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removed the influence from bad data and the bright stars !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dirty="0" smtClean="0">
                <a:latin typeface="Times New Roman" charset="0"/>
              </a:rPr>
              <a:t>The AKARI (ASTRO-F) Project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84784"/>
            <a:ext cx="5656113" cy="468052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ko-KR" sz="2400" dirty="0" smtClean="0">
                <a:latin typeface="Times New Roman" pitchFamily="18" charset="0"/>
              </a:rPr>
              <a:t>IR Space Mission by Japan Aerospace Exploration Institutes (JAXA)/Institute for Space and Aeronautical Science (ISAS) with ESA support</a:t>
            </a:r>
          </a:p>
          <a:p>
            <a:pPr>
              <a:lnSpc>
                <a:spcPct val="80000"/>
              </a:lnSpc>
            </a:pPr>
            <a:r>
              <a:rPr lang="en-US" altLang="ko-KR" sz="2400" dirty="0" smtClean="0">
                <a:latin typeface="Times New Roman" pitchFamily="18" charset="0"/>
              </a:rPr>
              <a:t>Collaborative Institutes in Japan: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sz="2400" dirty="0" smtClean="0">
                <a:latin typeface="Times New Roman" pitchFamily="18" charset="0"/>
              </a:rPr>
              <a:t>  - University of Tokyo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sz="2400" dirty="0" smtClean="0">
                <a:latin typeface="Times New Roman" pitchFamily="18" charset="0"/>
              </a:rPr>
              <a:t>  - Nagoya University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sz="2400" dirty="0" smtClean="0">
                <a:latin typeface="Times New Roman" pitchFamily="18" charset="0"/>
              </a:rPr>
              <a:t>  - Communications Research lab.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sz="2400" dirty="0" smtClean="0">
                <a:latin typeface="Times New Roman" pitchFamily="18" charset="0"/>
              </a:rPr>
              <a:t>  - National Astronomical Observatory (NAOJ)</a:t>
            </a:r>
          </a:p>
          <a:p>
            <a:pPr>
              <a:lnSpc>
                <a:spcPct val="80000"/>
              </a:lnSpc>
            </a:pPr>
            <a:r>
              <a:rPr lang="en-US" altLang="ko-KR" sz="2400" dirty="0" smtClean="0">
                <a:latin typeface="Times New Roman" pitchFamily="18" charset="0"/>
              </a:rPr>
              <a:t>International Collaboration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sz="2400" dirty="0" smtClean="0">
                <a:latin typeface="Times New Roman" pitchFamily="18" charset="0"/>
              </a:rPr>
              <a:t>  - Seoul National University (Pre- and post-flight simulations/data reduction)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ko-KR" sz="2400" dirty="0" smtClean="0">
                <a:latin typeface="Times New Roman" pitchFamily="18" charset="0"/>
              </a:rPr>
              <a:t> - European Consortium (Imperial, Open Univ., Sussex, Groningen: data reduction)</a:t>
            </a:r>
          </a:p>
        </p:txBody>
      </p:sp>
      <p:pic>
        <p:nvPicPr>
          <p:cNvPr id="12292" name="Picture 6" descr="astro-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2643188"/>
            <a:ext cx="31432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날짜 개체 틀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2010-06-21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294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A6F8B9-175E-48C0-B1C7-A12DDB27DE22}" type="slidenum">
              <a:rPr lang="en-US" altLang="ko-KR">
                <a:latin typeface="굴림" pitchFamily="50" charset="-127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Maidanak User's Meeting 2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17411" name="Picture 2" descr="D:\NEP\S9W_ex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1979613"/>
            <a:ext cx="8983662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Final Mosaic of S9W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71600" y="1574800"/>
            <a:ext cx="6781800" cy="3302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removed the influence from bad data, the bright stars &amp;  </a:t>
            </a:r>
            <a:r>
              <a:rPr lang="en-US" altLang="ko-KR" sz="11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bean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-pattern, too !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219200" y="6096000"/>
            <a:ext cx="6934200" cy="4826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fter </a:t>
            </a:r>
            <a:r>
              <a:rPr kumimoji="0" lang="en-US" altLang="ko-KR" sz="11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before  this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Final Mosaic of S11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371600" y="1574800"/>
            <a:ext cx="6781800" cy="3302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removed the influence from bad data, the bright stars &amp;  </a:t>
            </a:r>
            <a:r>
              <a:rPr lang="en-US" altLang="ko-KR" sz="11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bean</a:t>
            </a: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-pattern, too !</a:t>
            </a:r>
            <a:endParaRPr kumimoji="0" lang="ko-KR" altLang="en-US" sz="11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219200" y="6096000"/>
            <a:ext cx="6934200" cy="4826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fter </a:t>
            </a:r>
            <a:r>
              <a:rPr kumimoji="0" lang="en-US" altLang="ko-KR" sz="11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kumimoji="0" lang="en-US" altLang="ko-KR" sz="11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before  this work</a:t>
            </a:r>
          </a:p>
        </p:txBody>
      </p:sp>
      <p:pic>
        <p:nvPicPr>
          <p:cNvPr id="18438" name="Picture 2" descr="D:\NEP\data_reduction2\MIR_rev_test\S11tst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1260475"/>
            <a:ext cx="8531225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Confirmation of sources with optical images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ko-KR" dirty="0" smtClean="0"/>
              <a:t>We have optical imaging data with CFHT (inner 2 sq. deg.) and </a:t>
            </a:r>
            <a:r>
              <a:rPr lang="en-US" altLang="ko-KR" dirty="0" err="1" smtClean="0"/>
              <a:t>Maidanak</a:t>
            </a:r>
            <a:endParaRPr lang="en-US" altLang="ko-KR" dirty="0" smtClean="0"/>
          </a:p>
          <a:p>
            <a:r>
              <a:rPr lang="en-US" altLang="ko-KR" dirty="0" smtClean="0"/>
              <a:t>CFHT field: </a:t>
            </a:r>
            <a:r>
              <a:rPr lang="en-US" altLang="ko-KR" dirty="0" smtClean="0"/>
              <a:t>u*,</a:t>
            </a:r>
            <a:r>
              <a:rPr lang="en-US" altLang="ko-KR" dirty="0" err="1" smtClean="0"/>
              <a:t>g</a:t>
            </a:r>
            <a:r>
              <a:rPr lang="en-US" altLang="ko-KR" dirty="0" err="1" smtClean="0"/>
              <a:t>’,</a:t>
            </a:r>
            <a:r>
              <a:rPr lang="en-US" altLang="ko-KR" dirty="0" err="1" smtClean="0"/>
              <a:t>r’,i’,z</a:t>
            </a:r>
            <a:r>
              <a:rPr lang="en-US" altLang="ko-KR" dirty="0" smtClean="0"/>
              <a:t>’ (Hwang et al. 2007)</a:t>
            </a:r>
          </a:p>
          <a:p>
            <a:r>
              <a:rPr lang="en-US" altLang="ko-KR" dirty="0" err="1" smtClean="0"/>
              <a:t>Maidanak</a:t>
            </a:r>
            <a:r>
              <a:rPr lang="en-US" altLang="ko-KR" dirty="0" smtClean="0"/>
              <a:t> field: B, R, I filters (</a:t>
            </a:r>
            <a:r>
              <a:rPr lang="en-US" altLang="ko-KR" dirty="0" err="1" smtClean="0"/>
              <a:t>Jeon</a:t>
            </a:r>
            <a:r>
              <a:rPr lang="en-US" altLang="ko-KR" dirty="0" smtClean="0"/>
              <a:t> et al. 2010)</a:t>
            </a:r>
          </a:p>
          <a:p>
            <a:r>
              <a:rPr lang="en-US" altLang="ko-KR" dirty="0" smtClean="0"/>
              <a:t>Near IR sources are likely to have optical counterparts</a:t>
            </a:r>
          </a:p>
          <a:p>
            <a:r>
              <a:rPr lang="en-US" altLang="ko-KR" dirty="0" smtClean="0"/>
              <a:t>Optical images help us to decide the type of the sources (point/extended)</a:t>
            </a:r>
          </a:p>
          <a:p>
            <a:r>
              <a:rPr lang="en-US" altLang="ko-KR" dirty="0" smtClean="0"/>
              <a:t>The SED over wide range of</a:t>
            </a:r>
            <a:r>
              <a:rPr lang="en-US" altLang="ko-KR" dirty="0" smtClean="0">
                <a:latin typeface="Symbol" pitchFamily="18" charset="2"/>
              </a:rPr>
              <a:t> l </a:t>
            </a:r>
            <a:r>
              <a:rPr lang="en-US" altLang="ko-KR" dirty="0" smtClean="0"/>
              <a:t>is important to explore the nature of sources.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32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94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286000" y="1167839"/>
            <a:ext cx="4495800" cy="4470961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2" name="그룹 98"/>
          <p:cNvGrpSpPr>
            <a:grpSpLocks/>
          </p:cNvGrpSpPr>
          <p:nvPr/>
        </p:nvGrpSpPr>
        <p:grpSpPr bwMode="auto">
          <a:xfrm>
            <a:off x="2990850" y="2430463"/>
            <a:ext cx="3067050" cy="1544637"/>
            <a:chOff x="3016023" y="2442794"/>
            <a:chExt cx="3066663" cy="1544217"/>
          </a:xfrm>
          <a:solidFill>
            <a:srgbClr val="FF6600">
              <a:alpha val="10196"/>
            </a:srgbClr>
          </a:solidFill>
        </p:grpSpPr>
        <p:sp>
          <p:nvSpPr>
            <p:cNvPr id="95" name="직사각형 94"/>
            <p:cNvSpPr/>
            <p:nvPr/>
          </p:nvSpPr>
          <p:spPr>
            <a:xfrm rot="60000">
              <a:off x="3016023" y="2447555"/>
              <a:ext cx="1585713" cy="1539456"/>
            </a:xfrm>
            <a:prstGeom prst="rect">
              <a:avLst/>
            </a:prstGeom>
            <a:grpFill/>
            <a:ln w="28575"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ea typeface="굴림" charset="-127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 rot="-60000">
              <a:off x="4496974" y="2442794"/>
              <a:ext cx="1585712" cy="1539456"/>
            </a:xfrm>
            <a:prstGeom prst="rect">
              <a:avLst/>
            </a:prstGeom>
            <a:grpFill/>
            <a:ln w="28575"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ea typeface="굴림" charset="-127"/>
              </a:endParaRPr>
            </a:p>
          </p:txBody>
        </p:sp>
      </p:grpSp>
      <p:grpSp>
        <p:nvGrpSpPr>
          <p:cNvPr id="3" name="그룹 61"/>
          <p:cNvGrpSpPr>
            <a:grpSpLocks/>
          </p:cNvGrpSpPr>
          <p:nvPr/>
        </p:nvGrpSpPr>
        <p:grpSpPr bwMode="auto">
          <a:xfrm>
            <a:off x="2152650" y="990600"/>
            <a:ext cx="4694238" cy="4676775"/>
            <a:chOff x="2152650" y="990600"/>
            <a:chExt cx="4694238" cy="4676775"/>
          </a:xfrm>
        </p:grpSpPr>
        <p:sp>
          <p:nvSpPr>
            <p:cNvPr id="98" name="직사각형 97"/>
            <p:cNvSpPr/>
            <p:nvPr/>
          </p:nvSpPr>
          <p:spPr bwMode="auto">
            <a:xfrm>
              <a:off x="3116263" y="2465388"/>
              <a:ext cx="2840037" cy="1471612"/>
            </a:xfrm>
            <a:prstGeom prst="rect">
              <a:avLst/>
            </a:prstGeom>
            <a:noFill/>
            <a:ln w="28575">
              <a:solidFill>
                <a:srgbClr val="578C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ea typeface="굴림" charset="-127"/>
              </a:endParaRPr>
            </a:p>
          </p:txBody>
        </p:sp>
        <p:grpSp>
          <p:nvGrpSpPr>
            <p:cNvPr id="4" name="그룹 99"/>
            <p:cNvGrpSpPr>
              <a:grpSpLocks/>
            </p:cNvGrpSpPr>
            <p:nvPr/>
          </p:nvGrpSpPr>
          <p:grpSpPr bwMode="auto">
            <a:xfrm>
              <a:off x="2152650" y="990600"/>
              <a:ext cx="4694238" cy="4676775"/>
              <a:chOff x="1493522" y="1319785"/>
              <a:chExt cx="4693918" cy="4676647"/>
            </a:xfrm>
          </p:grpSpPr>
          <p:cxnSp>
            <p:nvCxnSpPr>
              <p:cNvPr id="101" name="직선 연결선 100"/>
              <p:cNvCxnSpPr/>
              <p:nvPr/>
            </p:nvCxnSpPr>
            <p:spPr>
              <a:xfrm>
                <a:off x="2634857" y="1327723"/>
                <a:ext cx="2628721" cy="952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직선 연결선 101"/>
              <p:cNvCxnSpPr/>
              <p:nvPr/>
            </p:nvCxnSpPr>
            <p:spPr>
              <a:xfrm rot="16200000" flipV="1">
                <a:off x="5031017" y="1550760"/>
                <a:ext cx="449250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직선 연결선 102"/>
              <p:cNvCxnSpPr/>
              <p:nvPr/>
            </p:nvCxnSpPr>
            <p:spPr>
              <a:xfrm rot="10800000">
                <a:off x="5246116" y="1775386"/>
                <a:ext cx="306367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직선 연결선 103"/>
              <p:cNvCxnSpPr/>
              <p:nvPr/>
            </p:nvCxnSpPr>
            <p:spPr>
              <a:xfrm rot="5400000" flipH="1" flipV="1">
                <a:off x="5342145" y="1985724"/>
                <a:ext cx="439725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직선 연결선 104"/>
              <p:cNvCxnSpPr/>
              <p:nvPr/>
            </p:nvCxnSpPr>
            <p:spPr>
              <a:xfrm rot="16200000" flipV="1">
                <a:off x="1629236" y="4866957"/>
                <a:ext cx="431788" cy="1587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직선 연결선 105"/>
              <p:cNvCxnSpPr/>
              <p:nvPr/>
            </p:nvCxnSpPr>
            <p:spPr>
              <a:xfrm rot="5400000" flipH="1" flipV="1">
                <a:off x="2403882" y="1545998"/>
                <a:ext cx="452426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직선 연결선 106"/>
              <p:cNvCxnSpPr/>
              <p:nvPr/>
            </p:nvCxnSpPr>
            <p:spPr>
              <a:xfrm flipV="1">
                <a:off x="2076095" y="1772211"/>
                <a:ext cx="565111" cy="4762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직선 연결선 107"/>
              <p:cNvCxnSpPr/>
              <p:nvPr/>
            </p:nvCxnSpPr>
            <p:spPr>
              <a:xfrm rot="5400000" flipH="1" flipV="1">
                <a:off x="1862582" y="1990486"/>
                <a:ext cx="439726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직선 연결선 108"/>
              <p:cNvCxnSpPr/>
              <p:nvPr/>
            </p:nvCxnSpPr>
            <p:spPr>
              <a:xfrm rot="10800000">
                <a:off x="1718932" y="2186536"/>
                <a:ext cx="377799" cy="952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직선 연결선 109"/>
              <p:cNvCxnSpPr/>
              <p:nvPr/>
            </p:nvCxnSpPr>
            <p:spPr>
              <a:xfrm rot="5400000" flipH="1" flipV="1">
                <a:off x="1561773" y="2342107"/>
                <a:ext cx="338128" cy="4763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직선 연결선 110"/>
              <p:cNvCxnSpPr/>
              <p:nvPr/>
            </p:nvCxnSpPr>
            <p:spPr>
              <a:xfrm rot="10800000" flipV="1">
                <a:off x="1495110" y="2502441"/>
                <a:ext cx="242870" cy="1587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직선 연결선 111"/>
              <p:cNvCxnSpPr/>
              <p:nvPr/>
            </p:nvCxnSpPr>
            <p:spPr>
              <a:xfrm rot="5400000" flipH="1" flipV="1">
                <a:off x="617245" y="3375542"/>
                <a:ext cx="1777951" cy="635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직선 연결선 112"/>
              <p:cNvCxnSpPr/>
              <p:nvPr/>
            </p:nvCxnSpPr>
            <p:spPr>
              <a:xfrm rot="5400000" flipH="1" flipV="1">
                <a:off x="5298465" y="3405703"/>
                <a:ext cx="1752552" cy="635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직선 연결선 113"/>
              <p:cNvCxnSpPr/>
              <p:nvPr/>
            </p:nvCxnSpPr>
            <p:spPr>
              <a:xfrm>
                <a:off x="5633440" y="2538952"/>
                <a:ext cx="554000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직선 연결선 114"/>
              <p:cNvCxnSpPr/>
              <p:nvPr/>
            </p:nvCxnSpPr>
            <p:spPr>
              <a:xfrm rot="5400000" flipH="1" flipV="1">
                <a:off x="5465169" y="2367507"/>
                <a:ext cx="357177" cy="4762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직선 연결선 115"/>
              <p:cNvCxnSpPr/>
              <p:nvPr/>
            </p:nvCxnSpPr>
            <p:spPr>
              <a:xfrm rot="10800000">
                <a:off x="5554070" y="2194474"/>
                <a:ext cx="106356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직선 연결선 116"/>
              <p:cNvCxnSpPr/>
              <p:nvPr/>
            </p:nvCxnSpPr>
            <p:spPr>
              <a:xfrm rot="5400000" flipH="1" flipV="1">
                <a:off x="1473672" y="4457393"/>
                <a:ext cx="420675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직선 연결선 117"/>
              <p:cNvCxnSpPr/>
              <p:nvPr/>
            </p:nvCxnSpPr>
            <p:spPr>
              <a:xfrm rot="10800000" flipV="1">
                <a:off x="1671310" y="4658207"/>
                <a:ext cx="187312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직선 연결선 118"/>
              <p:cNvCxnSpPr/>
              <p:nvPr/>
            </p:nvCxnSpPr>
            <p:spPr>
              <a:xfrm rot="10800000">
                <a:off x="6016002" y="4275629"/>
                <a:ext cx="165089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직선 연결선 119"/>
              <p:cNvCxnSpPr/>
              <p:nvPr/>
            </p:nvCxnSpPr>
            <p:spPr>
              <a:xfrm rot="5400000" flipH="1" flipV="1">
                <a:off x="5839793" y="4456600"/>
                <a:ext cx="377815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직선 연결선 120"/>
              <p:cNvCxnSpPr/>
              <p:nvPr/>
            </p:nvCxnSpPr>
            <p:spPr>
              <a:xfrm rot="10800000">
                <a:off x="5742970" y="4642332"/>
                <a:ext cx="298430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직선 연결선 121"/>
              <p:cNvCxnSpPr/>
              <p:nvPr/>
            </p:nvCxnSpPr>
            <p:spPr>
              <a:xfrm rot="5400000" flipH="1" flipV="1">
                <a:off x="5523107" y="4851082"/>
                <a:ext cx="450838" cy="1588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직선 연결선 122"/>
              <p:cNvCxnSpPr/>
              <p:nvPr/>
            </p:nvCxnSpPr>
            <p:spPr>
              <a:xfrm rot="5400000" flipH="1" flipV="1">
                <a:off x="5482629" y="5296364"/>
                <a:ext cx="438138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직선 연결선 123"/>
              <p:cNvCxnSpPr/>
              <p:nvPr/>
            </p:nvCxnSpPr>
            <p:spPr>
              <a:xfrm flipV="1">
                <a:off x="4933400" y="5517020"/>
                <a:ext cx="777822" cy="952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직선 연결선 124"/>
              <p:cNvCxnSpPr/>
              <p:nvPr/>
            </p:nvCxnSpPr>
            <p:spPr>
              <a:xfrm rot="5400000" flipH="1" flipV="1">
                <a:off x="4715918" y="5753552"/>
                <a:ext cx="461950" cy="1587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직선 연결선 125"/>
              <p:cNvCxnSpPr/>
              <p:nvPr/>
            </p:nvCxnSpPr>
            <p:spPr>
              <a:xfrm>
                <a:off x="2734862" y="5983732"/>
                <a:ext cx="2220762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직선 연결선 126"/>
              <p:cNvCxnSpPr/>
              <p:nvPr/>
            </p:nvCxnSpPr>
            <p:spPr>
              <a:xfrm rot="16200000" flipV="1">
                <a:off x="2485633" y="5753551"/>
                <a:ext cx="482587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직선 연결선 127"/>
              <p:cNvCxnSpPr/>
              <p:nvPr/>
            </p:nvCxnSpPr>
            <p:spPr>
              <a:xfrm rot="10800000">
                <a:off x="1841161" y="5072532"/>
                <a:ext cx="404784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직선 연결선 128"/>
              <p:cNvCxnSpPr/>
              <p:nvPr/>
            </p:nvCxnSpPr>
            <p:spPr>
              <a:xfrm rot="10800000">
                <a:off x="2222135" y="5526545"/>
                <a:ext cx="503203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직선 연결선 129"/>
              <p:cNvCxnSpPr/>
              <p:nvPr/>
            </p:nvCxnSpPr>
            <p:spPr>
              <a:xfrm rot="5400000" flipH="1" flipV="1">
                <a:off x="2017352" y="5299539"/>
                <a:ext cx="438138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직선 연결선 130"/>
              <p:cNvCxnSpPr/>
              <p:nvPr/>
            </p:nvCxnSpPr>
            <p:spPr>
              <a:xfrm rot="10800000">
                <a:off x="1493522" y="4256580"/>
                <a:ext cx="201599" cy="1588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직선 연결선 131"/>
              <p:cNvCxnSpPr/>
              <p:nvPr/>
            </p:nvCxnSpPr>
            <p:spPr>
              <a:xfrm rot="10800000" flipV="1">
                <a:off x="5684236" y="5072532"/>
                <a:ext cx="66670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4" name="직사각형 133"/>
          <p:cNvSpPr/>
          <p:nvPr/>
        </p:nvSpPr>
        <p:spPr>
          <a:xfrm>
            <a:off x="1285852" y="22860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NIR  </a:t>
            </a:r>
            <a:r>
              <a:rPr kumimoji="0" lang="en-US" altLang="ko-KR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vs</a:t>
            </a: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  Optical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135" name="직사각형 134"/>
          <p:cNvSpPr/>
          <p:nvPr/>
        </p:nvSpPr>
        <p:spPr>
          <a:xfrm>
            <a:off x="726976" y="2057400"/>
            <a:ext cx="1828800" cy="685800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located 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boundary</a:t>
            </a:r>
            <a:endParaRPr lang="ko-KR" alt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6732240" y="2209800"/>
            <a:ext cx="1371600" cy="685800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in 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boundary</a:t>
            </a:r>
            <a:endParaRPr lang="ko-KR" altLang="en-US" sz="1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직사각형 136"/>
          <p:cNvSpPr/>
          <p:nvPr/>
        </p:nvSpPr>
        <p:spPr>
          <a:xfrm>
            <a:off x="1152525" y="2743200"/>
            <a:ext cx="1054100" cy="328613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N2 :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31,000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1150938" y="3165475"/>
            <a:ext cx="1054100" cy="334963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N3 :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36,000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1152525" y="3592513"/>
            <a:ext cx="1057275" cy="338137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N4 : </a:t>
            </a:r>
            <a:r>
              <a:rPr lang="en-US" altLang="ko-KR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34,000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직사각형 142"/>
          <p:cNvSpPr/>
          <p:nvPr/>
        </p:nvSpPr>
        <p:spPr>
          <a:xfrm>
            <a:off x="6943725" y="2936875"/>
            <a:ext cx="1054100" cy="330200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N2 :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62,000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직사각형 143"/>
          <p:cNvSpPr/>
          <p:nvPr/>
        </p:nvSpPr>
        <p:spPr>
          <a:xfrm>
            <a:off x="6942138" y="3390900"/>
            <a:ext cx="1054100" cy="334963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N3 :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74,000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" name="직사각형 144"/>
          <p:cNvSpPr/>
          <p:nvPr/>
        </p:nvSpPr>
        <p:spPr>
          <a:xfrm>
            <a:off x="6934200" y="3825875"/>
            <a:ext cx="1057275" cy="338138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N4 : </a:t>
            </a:r>
            <a:r>
              <a:rPr lang="en-US" altLang="ko-KR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68,000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" name="직사각형 145"/>
          <p:cNvSpPr/>
          <p:nvPr/>
        </p:nvSpPr>
        <p:spPr>
          <a:xfrm>
            <a:off x="312738" y="2784475"/>
            <a:ext cx="914400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27,181 (87%)</a:t>
            </a:r>
            <a:endParaRPr lang="ko-KR" altLang="en-US" sz="1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" name="직사각형 146"/>
          <p:cNvSpPr/>
          <p:nvPr/>
        </p:nvSpPr>
        <p:spPr>
          <a:xfrm>
            <a:off x="312738" y="3213100"/>
            <a:ext cx="914400" cy="38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30,111 (81.7%)</a:t>
            </a:r>
            <a:endParaRPr lang="ko-KR" altLang="en-US" sz="1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8" name="직사각형 147"/>
          <p:cNvSpPr/>
          <p:nvPr/>
        </p:nvSpPr>
        <p:spPr>
          <a:xfrm>
            <a:off x="312738" y="3670300"/>
            <a:ext cx="91440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26,329 (77.4%)</a:t>
            </a:r>
            <a:endParaRPr lang="ko-KR" altLang="en-US" sz="1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직사각형 148"/>
          <p:cNvSpPr/>
          <p:nvPr/>
        </p:nvSpPr>
        <p:spPr>
          <a:xfrm>
            <a:off x="64168" y="4050632"/>
            <a:ext cx="1371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matched sources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CFHT catalogue</a:t>
            </a:r>
            <a:endParaRPr lang="ko-KR" altLang="en-US" sz="11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직사각형 149"/>
          <p:cNvSpPr/>
          <p:nvPr/>
        </p:nvSpPr>
        <p:spPr>
          <a:xfrm>
            <a:off x="7966075" y="2936875"/>
            <a:ext cx="914400" cy="36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50,431 (81%)</a:t>
            </a:r>
            <a:endParaRPr lang="ko-KR" altLang="en-US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1" name="직사각형 150"/>
          <p:cNvSpPr/>
          <p:nvPr/>
        </p:nvSpPr>
        <p:spPr>
          <a:xfrm>
            <a:off x="7966075" y="3429000"/>
            <a:ext cx="914400" cy="350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51,954 (70.3%)</a:t>
            </a:r>
            <a:endParaRPr lang="ko-KR" altLang="en-US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" name="직사각형 151"/>
          <p:cNvSpPr/>
          <p:nvPr/>
        </p:nvSpPr>
        <p:spPr>
          <a:xfrm>
            <a:off x="7964488" y="3929063"/>
            <a:ext cx="914400" cy="334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45,604 (67%)</a:t>
            </a:r>
            <a:endParaRPr lang="ko-KR" altLang="en-US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" name="직사각형 152"/>
          <p:cNvSpPr/>
          <p:nvPr/>
        </p:nvSpPr>
        <p:spPr>
          <a:xfrm>
            <a:off x="7664896" y="4343400"/>
            <a:ext cx="1371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matched sources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Maid. catalogue</a:t>
            </a:r>
            <a:endParaRPr lang="ko-KR" altLang="en-US" sz="11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5" name="직사각형 154"/>
          <p:cNvSpPr/>
          <p:nvPr/>
        </p:nvSpPr>
        <p:spPr>
          <a:xfrm>
            <a:off x="457200" y="1676400"/>
            <a:ext cx="1905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CFHT field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56" name="직사각형 155"/>
          <p:cNvSpPr/>
          <p:nvPr/>
        </p:nvSpPr>
        <p:spPr>
          <a:xfrm>
            <a:off x="6553200" y="1752600"/>
            <a:ext cx="21336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Maidanak</a:t>
            </a:r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field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133600" y="5791200"/>
            <a:ext cx="495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optical observation for each field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3" name="날짜 개체 틀 6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64" name="슬라이드 번호 개체 틀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33</a:t>
            </a:fld>
            <a:endParaRPr lang="ko-KR" altLang="en-US"/>
          </a:p>
        </p:txBody>
      </p:sp>
      <p:sp>
        <p:nvSpPr>
          <p:cNvPr id="65" name="바닥글 개체 틀 6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37" grpId="0"/>
      <p:bldP spid="138" grpId="0"/>
      <p:bldP spid="139" grpId="0"/>
      <p:bldP spid="143" grpId="0"/>
      <p:bldP spid="144" grpId="0"/>
      <p:bldP spid="1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285852" y="22860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NIR  </a:t>
            </a:r>
            <a:r>
              <a:rPr kumimoji="0" lang="en-US" altLang="ko-KR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vs</a:t>
            </a: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  Optical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4178" y="1487346"/>
            <a:ext cx="3794286" cy="469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666" y="1380169"/>
            <a:ext cx="4491429" cy="485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94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2286000" y="1167839"/>
            <a:ext cx="4495800" cy="4470961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2" name="그룹 98"/>
          <p:cNvGrpSpPr>
            <a:grpSpLocks/>
          </p:cNvGrpSpPr>
          <p:nvPr/>
        </p:nvGrpSpPr>
        <p:grpSpPr bwMode="auto">
          <a:xfrm>
            <a:off x="2990850" y="2430463"/>
            <a:ext cx="3067050" cy="1544637"/>
            <a:chOff x="3016023" y="2442794"/>
            <a:chExt cx="3066663" cy="1544217"/>
          </a:xfrm>
          <a:solidFill>
            <a:srgbClr val="FF6600">
              <a:alpha val="10196"/>
            </a:srgbClr>
          </a:solidFill>
        </p:grpSpPr>
        <p:sp>
          <p:nvSpPr>
            <p:cNvPr id="95" name="직사각형 94"/>
            <p:cNvSpPr/>
            <p:nvPr/>
          </p:nvSpPr>
          <p:spPr>
            <a:xfrm rot="60000">
              <a:off x="3016023" y="2447555"/>
              <a:ext cx="1585713" cy="1539456"/>
            </a:xfrm>
            <a:prstGeom prst="rect">
              <a:avLst/>
            </a:prstGeom>
            <a:grpFill/>
            <a:ln w="28575"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ea typeface="굴림" charset="-127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 rot="-60000">
              <a:off x="4496974" y="2442794"/>
              <a:ext cx="1585712" cy="1539456"/>
            </a:xfrm>
            <a:prstGeom prst="rect">
              <a:avLst/>
            </a:prstGeom>
            <a:grpFill/>
            <a:ln w="28575"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ea typeface="굴림" charset="-127"/>
              </a:endParaRPr>
            </a:p>
          </p:txBody>
        </p:sp>
      </p:grpSp>
      <p:grpSp>
        <p:nvGrpSpPr>
          <p:cNvPr id="3" name="그룹 61"/>
          <p:cNvGrpSpPr>
            <a:grpSpLocks/>
          </p:cNvGrpSpPr>
          <p:nvPr/>
        </p:nvGrpSpPr>
        <p:grpSpPr bwMode="auto">
          <a:xfrm>
            <a:off x="2152650" y="990600"/>
            <a:ext cx="4694238" cy="4676775"/>
            <a:chOff x="2152650" y="990600"/>
            <a:chExt cx="4694238" cy="4676775"/>
          </a:xfrm>
        </p:grpSpPr>
        <p:sp>
          <p:nvSpPr>
            <p:cNvPr id="98" name="직사각형 97"/>
            <p:cNvSpPr/>
            <p:nvPr/>
          </p:nvSpPr>
          <p:spPr bwMode="auto">
            <a:xfrm>
              <a:off x="3116263" y="2465388"/>
              <a:ext cx="2840037" cy="1471612"/>
            </a:xfrm>
            <a:prstGeom prst="rect">
              <a:avLst/>
            </a:prstGeom>
            <a:noFill/>
            <a:ln w="28575">
              <a:solidFill>
                <a:srgbClr val="578C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ea typeface="굴림" charset="-127"/>
              </a:endParaRPr>
            </a:p>
          </p:txBody>
        </p:sp>
        <p:grpSp>
          <p:nvGrpSpPr>
            <p:cNvPr id="4" name="그룹 99"/>
            <p:cNvGrpSpPr>
              <a:grpSpLocks/>
            </p:cNvGrpSpPr>
            <p:nvPr/>
          </p:nvGrpSpPr>
          <p:grpSpPr bwMode="auto">
            <a:xfrm>
              <a:off x="2152650" y="990600"/>
              <a:ext cx="4694238" cy="4676775"/>
              <a:chOff x="1493522" y="1319785"/>
              <a:chExt cx="4693918" cy="4676647"/>
            </a:xfrm>
          </p:grpSpPr>
          <p:cxnSp>
            <p:nvCxnSpPr>
              <p:cNvPr id="101" name="직선 연결선 100"/>
              <p:cNvCxnSpPr/>
              <p:nvPr/>
            </p:nvCxnSpPr>
            <p:spPr>
              <a:xfrm>
                <a:off x="2634857" y="1327723"/>
                <a:ext cx="2628721" cy="952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직선 연결선 101"/>
              <p:cNvCxnSpPr/>
              <p:nvPr/>
            </p:nvCxnSpPr>
            <p:spPr>
              <a:xfrm rot="16200000" flipV="1">
                <a:off x="5031017" y="1550760"/>
                <a:ext cx="449250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직선 연결선 102"/>
              <p:cNvCxnSpPr/>
              <p:nvPr/>
            </p:nvCxnSpPr>
            <p:spPr>
              <a:xfrm rot="10800000">
                <a:off x="5246116" y="1775386"/>
                <a:ext cx="306367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직선 연결선 103"/>
              <p:cNvCxnSpPr/>
              <p:nvPr/>
            </p:nvCxnSpPr>
            <p:spPr>
              <a:xfrm rot="5400000" flipH="1" flipV="1">
                <a:off x="5342145" y="1985724"/>
                <a:ext cx="439725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직선 연결선 104"/>
              <p:cNvCxnSpPr/>
              <p:nvPr/>
            </p:nvCxnSpPr>
            <p:spPr>
              <a:xfrm rot="16200000" flipV="1">
                <a:off x="1629236" y="4866957"/>
                <a:ext cx="431788" cy="1587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직선 연결선 105"/>
              <p:cNvCxnSpPr/>
              <p:nvPr/>
            </p:nvCxnSpPr>
            <p:spPr>
              <a:xfrm rot="5400000" flipH="1" flipV="1">
                <a:off x="2403882" y="1545998"/>
                <a:ext cx="452426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직선 연결선 106"/>
              <p:cNvCxnSpPr/>
              <p:nvPr/>
            </p:nvCxnSpPr>
            <p:spPr>
              <a:xfrm flipV="1">
                <a:off x="2076095" y="1772211"/>
                <a:ext cx="565111" cy="4762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직선 연결선 107"/>
              <p:cNvCxnSpPr/>
              <p:nvPr/>
            </p:nvCxnSpPr>
            <p:spPr>
              <a:xfrm rot="5400000" flipH="1" flipV="1">
                <a:off x="1862582" y="1990486"/>
                <a:ext cx="439726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직선 연결선 108"/>
              <p:cNvCxnSpPr/>
              <p:nvPr/>
            </p:nvCxnSpPr>
            <p:spPr>
              <a:xfrm rot="10800000">
                <a:off x="1718932" y="2186536"/>
                <a:ext cx="377799" cy="952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직선 연결선 109"/>
              <p:cNvCxnSpPr/>
              <p:nvPr/>
            </p:nvCxnSpPr>
            <p:spPr>
              <a:xfrm rot="5400000" flipH="1" flipV="1">
                <a:off x="1561773" y="2342107"/>
                <a:ext cx="338128" cy="4763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직선 연결선 110"/>
              <p:cNvCxnSpPr/>
              <p:nvPr/>
            </p:nvCxnSpPr>
            <p:spPr>
              <a:xfrm rot="10800000" flipV="1">
                <a:off x="1495110" y="2502441"/>
                <a:ext cx="242870" cy="1587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직선 연결선 111"/>
              <p:cNvCxnSpPr/>
              <p:nvPr/>
            </p:nvCxnSpPr>
            <p:spPr>
              <a:xfrm rot="5400000" flipH="1" flipV="1">
                <a:off x="617245" y="3375542"/>
                <a:ext cx="1777951" cy="635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직선 연결선 112"/>
              <p:cNvCxnSpPr/>
              <p:nvPr/>
            </p:nvCxnSpPr>
            <p:spPr>
              <a:xfrm rot="5400000" flipH="1" flipV="1">
                <a:off x="5298465" y="3405703"/>
                <a:ext cx="1752552" cy="635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직선 연결선 113"/>
              <p:cNvCxnSpPr/>
              <p:nvPr/>
            </p:nvCxnSpPr>
            <p:spPr>
              <a:xfrm>
                <a:off x="5633440" y="2538952"/>
                <a:ext cx="554000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직선 연결선 114"/>
              <p:cNvCxnSpPr/>
              <p:nvPr/>
            </p:nvCxnSpPr>
            <p:spPr>
              <a:xfrm rot="5400000" flipH="1" flipV="1">
                <a:off x="5465169" y="2367507"/>
                <a:ext cx="357177" cy="4762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직선 연결선 115"/>
              <p:cNvCxnSpPr/>
              <p:nvPr/>
            </p:nvCxnSpPr>
            <p:spPr>
              <a:xfrm rot="10800000">
                <a:off x="5554070" y="2194474"/>
                <a:ext cx="106356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직선 연결선 116"/>
              <p:cNvCxnSpPr/>
              <p:nvPr/>
            </p:nvCxnSpPr>
            <p:spPr>
              <a:xfrm rot="5400000" flipH="1" flipV="1">
                <a:off x="1473672" y="4457393"/>
                <a:ext cx="420675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직선 연결선 117"/>
              <p:cNvCxnSpPr/>
              <p:nvPr/>
            </p:nvCxnSpPr>
            <p:spPr>
              <a:xfrm rot="10800000" flipV="1">
                <a:off x="1671310" y="4658207"/>
                <a:ext cx="187312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직선 연결선 118"/>
              <p:cNvCxnSpPr/>
              <p:nvPr/>
            </p:nvCxnSpPr>
            <p:spPr>
              <a:xfrm rot="10800000">
                <a:off x="6016002" y="4275629"/>
                <a:ext cx="165089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직선 연결선 119"/>
              <p:cNvCxnSpPr/>
              <p:nvPr/>
            </p:nvCxnSpPr>
            <p:spPr>
              <a:xfrm rot="5400000" flipH="1" flipV="1">
                <a:off x="5839793" y="4456600"/>
                <a:ext cx="377815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직선 연결선 120"/>
              <p:cNvCxnSpPr/>
              <p:nvPr/>
            </p:nvCxnSpPr>
            <p:spPr>
              <a:xfrm rot="10800000">
                <a:off x="5742970" y="4642332"/>
                <a:ext cx="298430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직선 연결선 121"/>
              <p:cNvCxnSpPr/>
              <p:nvPr/>
            </p:nvCxnSpPr>
            <p:spPr>
              <a:xfrm rot="5400000" flipH="1" flipV="1">
                <a:off x="5523107" y="4851082"/>
                <a:ext cx="450838" cy="1588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직선 연결선 122"/>
              <p:cNvCxnSpPr/>
              <p:nvPr/>
            </p:nvCxnSpPr>
            <p:spPr>
              <a:xfrm rot="5400000" flipH="1" flipV="1">
                <a:off x="5482629" y="5296364"/>
                <a:ext cx="438138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직선 연결선 123"/>
              <p:cNvCxnSpPr/>
              <p:nvPr/>
            </p:nvCxnSpPr>
            <p:spPr>
              <a:xfrm flipV="1">
                <a:off x="4933400" y="5517020"/>
                <a:ext cx="777822" cy="952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직선 연결선 124"/>
              <p:cNvCxnSpPr/>
              <p:nvPr/>
            </p:nvCxnSpPr>
            <p:spPr>
              <a:xfrm rot="5400000" flipH="1" flipV="1">
                <a:off x="4715918" y="5753552"/>
                <a:ext cx="461950" cy="1587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직선 연결선 125"/>
              <p:cNvCxnSpPr/>
              <p:nvPr/>
            </p:nvCxnSpPr>
            <p:spPr>
              <a:xfrm>
                <a:off x="2734862" y="5983732"/>
                <a:ext cx="2220762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직선 연결선 126"/>
              <p:cNvCxnSpPr/>
              <p:nvPr/>
            </p:nvCxnSpPr>
            <p:spPr>
              <a:xfrm rot="16200000" flipV="1">
                <a:off x="2485633" y="5753551"/>
                <a:ext cx="482587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직선 연결선 127"/>
              <p:cNvCxnSpPr/>
              <p:nvPr/>
            </p:nvCxnSpPr>
            <p:spPr>
              <a:xfrm rot="10800000">
                <a:off x="1841161" y="5072532"/>
                <a:ext cx="404784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직선 연결선 128"/>
              <p:cNvCxnSpPr/>
              <p:nvPr/>
            </p:nvCxnSpPr>
            <p:spPr>
              <a:xfrm rot="10800000">
                <a:off x="2222135" y="5526545"/>
                <a:ext cx="503203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직선 연결선 129"/>
              <p:cNvCxnSpPr/>
              <p:nvPr/>
            </p:nvCxnSpPr>
            <p:spPr>
              <a:xfrm rot="5400000" flipH="1" flipV="1">
                <a:off x="2017352" y="5299539"/>
                <a:ext cx="438138" cy="0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직선 연결선 130"/>
              <p:cNvCxnSpPr/>
              <p:nvPr/>
            </p:nvCxnSpPr>
            <p:spPr>
              <a:xfrm rot="10800000">
                <a:off x="1493522" y="4256580"/>
                <a:ext cx="201599" cy="1588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직선 연결선 131"/>
              <p:cNvCxnSpPr/>
              <p:nvPr/>
            </p:nvCxnSpPr>
            <p:spPr>
              <a:xfrm rot="10800000" flipV="1">
                <a:off x="5684236" y="5072532"/>
                <a:ext cx="66670" cy="3175"/>
              </a:xfrm>
              <a:prstGeom prst="line">
                <a:avLst/>
              </a:prstGeom>
              <a:ln w="28575">
                <a:solidFill>
                  <a:srgbClr val="578CC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4" name="직사각형 133"/>
          <p:cNvSpPr/>
          <p:nvPr/>
        </p:nvSpPr>
        <p:spPr>
          <a:xfrm>
            <a:off x="1285852" y="22860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MIR  </a:t>
            </a:r>
            <a:r>
              <a:rPr kumimoji="0" lang="en-US" altLang="ko-KR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vs</a:t>
            </a: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  Optical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135" name="직사각형 134"/>
          <p:cNvSpPr/>
          <p:nvPr/>
        </p:nvSpPr>
        <p:spPr>
          <a:xfrm>
            <a:off x="809328" y="2167136"/>
            <a:ext cx="1746448" cy="685800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located 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boundary</a:t>
            </a:r>
            <a:endParaRPr lang="ko-KR" alt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6858000" y="2209800"/>
            <a:ext cx="1371600" cy="685800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in 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boundary</a:t>
            </a:r>
            <a:endParaRPr lang="ko-KR" altLang="en-US" sz="1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직사각형 136"/>
          <p:cNvSpPr/>
          <p:nvPr/>
        </p:nvSpPr>
        <p:spPr>
          <a:xfrm>
            <a:off x="1066800" y="2743200"/>
            <a:ext cx="1054100" cy="328613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S7 : 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5,209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1066800" y="3165475"/>
            <a:ext cx="1143000" cy="334963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S9W :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6,400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1066800" y="3592513"/>
            <a:ext cx="1143000" cy="338137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S11 : </a:t>
            </a:r>
            <a:r>
              <a:rPr lang="en-US" altLang="ko-KR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5,285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" name="직사각형 145"/>
          <p:cNvSpPr/>
          <p:nvPr/>
        </p:nvSpPr>
        <p:spPr>
          <a:xfrm>
            <a:off x="312738" y="2784475"/>
            <a:ext cx="914400" cy="40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4,639 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en-US" altLang="ko-KR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89.1%)</a:t>
            </a:r>
            <a:endParaRPr lang="ko-KR" altLang="en-US" sz="1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" name="직사각형 146"/>
          <p:cNvSpPr/>
          <p:nvPr/>
        </p:nvSpPr>
        <p:spPr>
          <a:xfrm>
            <a:off x="312738" y="3213100"/>
            <a:ext cx="914400" cy="38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5,616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en-US" altLang="ko-KR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87.8%)</a:t>
            </a:r>
            <a:endParaRPr lang="ko-KR" altLang="en-US" sz="1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8" name="직사각형 147"/>
          <p:cNvSpPr/>
          <p:nvPr/>
        </p:nvSpPr>
        <p:spPr>
          <a:xfrm>
            <a:off x="312738" y="3670300"/>
            <a:ext cx="91440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4,551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-US" altLang="ko-KR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86.1%)</a:t>
            </a:r>
            <a:endParaRPr lang="ko-KR" altLang="en-US" sz="1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직사각형 148"/>
          <p:cNvSpPr/>
          <p:nvPr/>
        </p:nvSpPr>
        <p:spPr>
          <a:xfrm>
            <a:off x="83440" y="4971256"/>
            <a:ext cx="1371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matched sources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CFHT catalogue</a:t>
            </a:r>
            <a:endParaRPr lang="ko-KR" altLang="en-US" sz="11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직사각형 149"/>
          <p:cNvSpPr/>
          <p:nvPr/>
        </p:nvSpPr>
        <p:spPr>
          <a:xfrm>
            <a:off x="7966075" y="2846388"/>
            <a:ext cx="914400" cy="369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10,280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en-US" altLang="ko-K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89.4%)</a:t>
            </a:r>
            <a:endParaRPr lang="ko-KR" altLang="en-US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1" name="직사각형 150"/>
          <p:cNvSpPr/>
          <p:nvPr/>
        </p:nvSpPr>
        <p:spPr>
          <a:xfrm>
            <a:off x="7966075" y="3338513"/>
            <a:ext cx="914400" cy="350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12,187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(90%)</a:t>
            </a:r>
            <a:endParaRPr lang="ko-KR" altLang="en-US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" name="직사각형 151"/>
          <p:cNvSpPr/>
          <p:nvPr/>
        </p:nvSpPr>
        <p:spPr>
          <a:xfrm>
            <a:off x="7950200" y="3787775"/>
            <a:ext cx="914400" cy="33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9,736</a:t>
            </a:r>
          </a:p>
          <a:p>
            <a:pPr algn="ctr">
              <a:defRPr/>
            </a:pPr>
            <a:r>
              <a:rPr lang="en-US" altLang="ko-K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(86.4 </a:t>
            </a: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%)</a:t>
            </a:r>
            <a:endParaRPr lang="ko-KR" altLang="en-US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" name="직사각형 152"/>
          <p:cNvSpPr/>
          <p:nvPr/>
        </p:nvSpPr>
        <p:spPr>
          <a:xfrm>
            <a:off x="7712840" y="5097216"/>
            <a:ext cx="1371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matched sources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Maid. catalogue</a:t>
            </a:r>
            <a:endParaRPr lang="ko-KR" altLang="en-US" sz="11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5" name="직사각형 154"/>
          <p:cNvSpPr/>
          <p:nvPr/>
        </p:nvSpPr>
        <p:spPr>
          <a:xfrm>
            <a:off x="457200" y="1676400"/>
            <a:ext cx="1905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CFHT field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56" name="직사각형 155"/>
          <p:cNvSpPr/>
          <p:nvPr/>
        </p:nvSpPr>
        <p:spPr>
          <a:xfrm>
            <a:off x="6553200" y="1752600"/>
            <a:ext cx="21336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Maidanak</a:t>
            </a:r>
            <a:r>
              <a:rPr lang="en-US" altLang="ko-KR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field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6934200" y="2819400"/>
            <a:ext cx="1054100" cy="328613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S7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11,500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6934200" y="3241675"/>
            <a:ext cx="1143000" cy="334963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S9W :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13,420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6934200" y="3668713"/>
            <a:ext cx="1143000" cy="338137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S11 : </a:t>
            </a:r>
            <a:r>
              <a:rPr lang="en-US" altLang="ko-KR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11,260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1085850" y="4056063"/>
            <a:ext cx="1143000" cy="334962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L15 :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4,385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1085850" y="4483100"/>
            <a:ext cx="1143000" cy="338138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L18W: </a:t>
            </a:r>
            <a:r>
              <a:rPr lang="en-US" altLang="ko-KR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3,414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331788" y="4103688"/>
            <a:ext cx="914400" cy="382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3,183</a:t>
            </a:r>
          </a:p>
          <a:p>
            <a:pPr algn="ctr">
              <a:defRPr/>
            </a:pPr>
            <a:r>
              <a:rPr lang="en-US" altLang="ko-KR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(72.6%)</a:t>
            </a:r>
            <a:endParaRPr lang="ko-KR" altLang="en-US" sz="1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331788" y="4560888"/>
            <a:ext cx="91440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3,414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(68.6%)</a:t>
            </a:r>
            <a:endParaRPr lang="ko-KR" altLang="en-US" sz="1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6927850" y="4144963"/>
            <a:ext cx="1143000" cy="334962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L15 : 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9,530</a:t>
            </a:r>
          </a:p>
        </p:txBody>
      </p:sp>
      <p:sp>
        <p:nvSpPr>
          <p:cNvPr id="70" name="직사각형 69"/>
          <p:cNvSpPr/>
          <p:nvPr/>
        </p:nvSpPr>
        <p:spPr>
          <a:xfrm>
            <a:off x="6956425" y="4600575"/>
            <a:ext cx="1143000" cy="338138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L18W : </a:t>
            </a:r>
            <a:r>
              <a:rPr lang="en-US" altLang="ko-KR" sz="1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11,094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1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sz="1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7953375" y="4270375"/>
            <a:ext cx="914400" cy="350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6,014</a:t>
            </a:r>
          </a:p>
          <a:p>
            <a:pPr algn="ctr">
              <a:defRPr/>
            </a:pP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</a:t>
            </a:r>
            <a:r>
              <a:rPr lang="en-US" altLang="ko-K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63.1%)</a:t>
            </a:r>
            <a:endParaRPr lang="ko-KR" altLang="en-US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7951788" y="4770438"/>
            <a:ext cx="1039812" cy="334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6,388</a:t>
            </a:r>
          </a:p>
          <a:p>
            <a:pPr algn="ctr">
              <a:defRPr/>
            </a:pPr>
            <a:r>
              <a:rPr lang="en-US" altLang="ko-KR" sz="11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(57.6%)</a:t>
            </a:r>
            <a:endParaRPr lang="ko-KR" altLang="en-US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2133600" y="5791200"/>
            <a:ext cx="495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optical observation for each field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2" name="날짜 개체 틀 7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75" name="슬라이드 번호 개체 틀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35</a:t>
            </a:fld>
            <a:endParaRPr lang="ko-KR" altLang="en-US"/>
          </a:p>
        </p:txBody>
      </p:sp>
      <p:sp>
        <p:nvSpPr>
          <p:cNvPr id="76" name="바닥글 개체 틀 7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285852" y="22860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MIR(S)  </a:t>
            </a:r>
            <a:r>
              <a:rPr kumimoji="0" lang="en-US" altLang="ko-KR" sz="25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vs</a:t>
            </a: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  Optical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84784"/>
            <a:ext cx="3588572" cy="46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705" y="1506560"/>
            <a:ext cx="4194286" cy="470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Final Catalogue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Final catalogues should contain reliable astronomical sources</a:t>
            </a:r>
          </a:p>
          <a:p>
            <a:r>
              <a:rPr lang="en-US" altLang="ko-KR" dirty="0" smtClean="0"/>
              <a:t>We used ground based J &amp; H data from KPNO (</a:t>
            </a:r>
            <a:r>
              <a:rPr lang="en-US" altLang="ko-KR" dirty="0" err="1" smtClean="0"/>
              <a:t>Jeon</a:t>
            </a:r>
            <a:r>
              <a:rPr lang="en-US" altLang="ko-KR" dirty="0" smtClean="0"/>
              <a:t> et al.), and other AKARI band data for further confirmation of the sources</a:t>
            </a:r>
          </a:p>
          <a:p>
            <a:pPr>
              <a:buNone/>
            </a:pPr>
            <a:endParaRPr lang="en-US" altLang="ko-KR" dirty="0" smtClean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37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060575" y="2011363"/>
          <a:ext cx="1749425" cy="870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425"/>
              </a:tblGrid>
              <a:tr h="3635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updated</a:t>
                      </a:r>
                      <a:r>
                        <a:rPr lang="en-US" altLang="ko-KR" sz="16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altLang="ko-KR" sz="20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N2</a:t>
                      </a:r>
                      <a:endParaRPr lang="ko-KR" altLang="en-US" sz="2000" b="1" i="0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8240">
                <a:tc>
                  <a:txBody>
                    <a:bodyPr/>
                    <a:lstStyle/>
                    <a:p>
                      <a:pPr algn="ctr" latinLnBrk="1"/>
                      <a:endParaRPr lang="ko-KR" altLang="en-US" sz="5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64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u="sng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ea"/>
                          <a:ea typeface="+mj-ea"/>
                        </a:rPr>
                        <a:t>87,858</a:t>
                      </a:r>
                      <a:endParaRPr lang="ko-KR" altLang="en-US" sz="1600" b="1" u="sng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4065588" y="2011363"/>
          <a:ext cx="1749425" cy="88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425"/>
              </a:tblGrid>
              <a:tr h="3512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updated</a:t>
                      </a:r>
                      <a:r>
                        <a:rPr lang="en-US" altLang="ko-KR" sz="16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altLang="ko-KR" sz="2000" b="1" i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N3</a:t>
                      </a:r>
                      <a:endParaRPr lang="ko-KR" altLang="en-US" sz="2000" b="1" i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4926">
                <a:tc>
                  <a:txBody>
                    <a:bodyPr/>
                    <a:lstStyle/>
                    <a:p>
                      <a:pPr algn="ctr" latinLnBrk="1"/>
                      <a:endParaRPr lang="ko-KR" altLang="en-US" sz="5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19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u="sng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ea"/>
                          <a:ea typeface="+mj-ea"/>
                        </a:rPr>
                        <a:t>104,170</a:t>
                      </a:r>
                      <a:endParaRPr lang="ko-KR" altLang="en-US" sz="1600" b="1" u="sng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6022975" y="2011363"/>
          <a:ext cx="1749425" cy="882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425"/>
              </a:tblGrid>
              <a:tr h="3519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updated</a:t>
                      </a:r>
                      <a:r>
                        <a:rPr lang="en-US" altLang="ko-KR" sz="16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altLang="ko-KR" sz="2000" b="1" i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N4</a:t>
                      </a:r>
                      <a:endParaRPr lang="ko-KR" altLang="en-US" sz="2000" b="1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5099">
                <a:tc>
                  <a:txBody>
                    <a:bodyPr/>
                    <a:lstStyle/>
                    <a:p>
                      <a:pPr algn="ctr" latinLnBrk="1"/>
                      <a:endParaRPr lang="ko-KR" altLang="en-US" sz="5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11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u="sng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ea"/>
                          <a:ea typeface="+mj-ea"/>
                        </a:rPr>
                        <a:t>96,159</a:t>
                      </a:r>
                      <a:endParaRPr lang="ko-KR" altLang="en-US" sz="1600" b="1" u="sng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아래쪽 화살표 18"/>
          <p:cNvSpPr/>
          <p:nvPr/>
        </p:nvSpPr>
        <p:spPr>
          <a:xfrm>
            <a:off x="2438400" y="2830513"/>
            <a:ext cx="990600" cy="2438400"/>
          </a:xfrm>
          <a:prstGeom prst="downArrow">
            <a:avLst>
              <a:gd name="adj1" fmla="val 69298"/>
              <a:gd name="adj2" fmla="val 46078"/>
            </a:avLst>
          </a:prstGeom>
          <a:solidFill>
            <a:schemeClr val="accent4">
              <a:lumMod val="75000"/>
              <a:alpha val="3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4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altLang="ko-KR" sz="1400" b="1" u="sng" dirty="0">
                <a:solidFill>
                  <a:schemeClr val="accent3">
                    <a:lumMod val="50000"/>
                  </a:schemeClr>
                </a:solidFill>
              </a:rPr>
              <a:t>1,534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rgbClr val="FF0000"/>
                </a:solidFill>
              </a:rPr>
              <a:t>(1.7%)</a:t>
            </a: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ko-KR" alt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4" name="표 23"/>
          <p:cNvGraphicFramePr>
            <a:graphicFrameLocks noGrp="1"/>
          </p:cNvGraphicFramePr>
          <p:nvPr/>
        </p:nvGraphicFramePr>
        <p:xfrm>
          <a:off x="923925" y="2025650"/>
          <a:ext cx="980862" cy="881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862"/>
              </a:tblGrid>
              <a:tr h="8810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dirty="0" smtClean="0"/>
                        <a:t>Matching</a:t>
                      </a:r>
                      <a:r>
                        <a:rPr lang="en-US" altLang="ko-KR" sz="1200" baseline="0" dirty="0" smtClean="0"/>
                        <a:t> 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aseline="0" dirty="0" smtClean="0"/>
                        <a:t>radius</a:t>
                      </a:r>
                      <a:endParaRPr lang="ko-KR" alt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9" name="표 28"/>
          <p:cNvGraphicFramePr>
            <a:graphicFrameLocks noGrp="1"/>
          </p:cNvGraphicFramePr>
          <p:nvPr/>
        </p:nvGraphicFramePr>
        <p:xfrm>
          <a:off x="935038" y="3070225"/>
          <a:ext cx="969994" cy="1314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994"/>
              </a:tblGrid>
              <a:tr h="13144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ko-KR" sz="13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θ</a:t>
                      </a:r>
                      <a:r>
                        <a:rPr lang="en-US" altLang="ko-KR" sz="15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= 3.0″</a:t>
                      </a:r>
                      <a:endParaRPr lang="ko-KR" altLang="en-US" sz="1500" b="1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" name="아래쪽 화살표 31"/>
          <p:cNvSpPr/>
          <p:nvPr/>
        </p:nvSpPr>
        <p:spPr>
          <a:xfrm>
            <a:off x="4433888" y="2830513"/>
            <a:ext cx="990600" cy="2438400"/>
          </a:xfrm>
          <a:prstGeom prst="downArrow">
            <a:avLst>
              <a:gd name="adj1" fmla="val 69298"/>
              <a:gd name="adj2" fmla="val 46078"/>
            </a:avLst>
          </a:prstGeom>
          <a:solidFill>
            <a:schemeClr val="accent4">
              <a:lumMod val="75000"/>
              <a:alpha val="3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4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altLang="ko-KR" sz="1400" b="1" u="sng" dirty="0">
                <a:solidFill>
                  <a:schemeClr val="accent3">
                    <a:lumMod val="50000"/>
                  </a:schemeClr>
                </a:solidFill>
              </a:rPr>
              <a:t>3,375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rgbClr val="FF0000"/>
                </a:solidFill>
              </a:rPr>
              <a:t>(3.2%)</a:t>
            </a: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ko-KR" alt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아래쪽 화살표 25"/>
          <p:cNvSpPr/>
          <p:nvPr/>
        </p:nvSpPr>
        <p:spPr>
          <a:xfrm>
            <a:off x="6400800" y="2830513"/>
            <a:ext cx="990600" cy="2438400"/>
          </a:xfrm>
          <a:prstGeom prst="downArrow">
            <a:avLst>
              <a:gd name="adj1" fmla="val 69298"/>
              <a:gd name="adj2" fmla="val 46078"/>
            </a:avLst>
          </a:prstGeom>
          <a:solidFill>
            <a:schemeClr val="accent4">
              <a:lumMod val="75000"/>
              <a:alpha val="3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4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altLang="ko-KR" sz="1400" b="1" u="sng" dirty="0">
                <a:solidFill>
                  <a:schemeClr val="accent3">
                    <a:lumMod val="50000"/>
                  </a:schemeClr>
                </a:solidFill>
              </a:rPr>
              <a:t>6,384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rgbClr val="FF0000"/>
                </a:solidFill>
              </a:rPr>
              <a:t>(6.5%)</a:t>
            </a: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ko-KR" alt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071688" y="3154363"/>
            <a:ext cx="5638800" cy="390525"/>
          </a:xfrm>
          <a:prstGeom prst="rect">
            <a:avLst/>
          </a:prstGeom>
          <a:solidFill>
            <a:srgbClr val="FEF08C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o p t </a:t>
            </a:r>
            <a:r>
              <a:rPr lang="en-US" altLang="ko-KR" sz="16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ko-KR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 a l  d a t a  ( CFHT + </a:t>
            </a:r>
            <a:r>
              <a:rPr lang="en-US" altLang="ko-KR" sz="16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Maidanak</a:t>
            </a:r>
            <a:r>
              <a:rPr lang="en-US" altLang="ko-KR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  <a:endParaRPr lang="ko-KR" altLang="en-US" sz="1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090738" y="3625850"/>
            <a:ext cx="5638800" cy="347663"/>
          </a:xfrm>
          <a:prstGeom prst="rect">
            <a:avLst/>
          </a:prstGeom>
          <a:solidFill>
            <a:srgbClr val="FCAC8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ko-KR" sz="1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P N O   </a:t>
            </a: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, H   d a t a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085975" y="4083050"/>
            <a:ext cx="1447800" cy="333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N3 , N4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176713" y="4083050"/>
            <a:ext cx="1447800" cy="333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N2 , N4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138863" y="4083050"/>
            <a:ext cx="1081087" cy="3667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N2 , N3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7267575" y="4083050"/>
            <a:ext cx="457200" cy="381000"/>
          </a:xfrm>
          <a:prstGeom prst="rect">
            <a:avLst/>
          </a:prstGeom>
          <a:solidFill>
            <a:srgbClr val="F88976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S7</a:t>
            </a:r>
            <a:endParaRPr lang="ko-KR" alt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오른쪽 화살표 45"/>
          <p:cNvSpPr/>
          <p:nvPr/>
        </p:nvSpPr>
        <p:spPr>
          <a:xfrm rot="20893231">
            <a:off x="1016000" y="4422775"/>
            <a:ext cx="1417638" cy="131445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# of sources 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not matched 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even once</a:t>
            </a:r>
            <a:endParaRPr lang="ko-KR" alt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7" name="타원 46"/>
          <p:cNvSpPr/>
          <p:nvPr/>
        </p:nvSpPr>
        <p:spPr>
          <a:xfrm rot="21244394">
            <a:off x="2459038" y="4560888"/>
            <a:ext cx="866775" cy="555625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1981200" y="3089275"/>
            <a:ext cx="6019800" cy="1447800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7848600" y="3306763"/>
            <a:ext cx="10668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rIns="360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other data 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used  for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 matching test</a:t>
            </a:r>
            <a:endParaRPr lang="ko-KR" alt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00200" y="1165225"/>
            <a:ext cx="6096000" cy="342900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dirty="0">
                <a:latin typeface="HY목각파임B" pitchFamily="18" charset="-127"/>
                <a:ea typeface="HY목각파임B" pitchFamily="18" charset="-127"/>
              </a:rPr>
              <a:t>positional  cross-matching  </a:t>
            </a:r>
            <a:endParaRPr kumimoji="0" lang="en-US" altLang="ko-KR" sz="1700" u="sng" dirty="0">
              <a:solidFill>
                <a:schemeClr val="accent2">
                  <a:lumMod val="50000"/>
                </a:schemeClr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 </a:t>
            </a:r>
            <a:r>
              <a:rPr kumimoji="0" lang="en-US" altLang="ko-KR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NIR bands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575" y="728663"/>
            <a:ext cx="6400800" cy="596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1285828" y="22860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inter-NIR  matching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5" name="Picture 2" descr="D:\NEP\Catalogue_Experiments2\inter_NIR_mat\inter-NIR_matching_dia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89820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685800" y="1828800"/>
            <a:ext cx="1143000" cy="914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</a:p>
          <a:p>
            <a:pPr algn="ctr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kumimoji="0" lang="en-US" altLang="ko-KR" sz="1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    :   N2</a:t>
            </a: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kumimoji="0" lang="en-US" altLang="ko-KR" sz="1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  :   N3</a:t>
            </a: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orange :   N4</a:t>
            </a:r>
            <a:endParaRPr kumimoji="0" lang="ko-KR" altLang="en-US" sz="1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562725" y="2270125"/>
            <a:ext cx="457200" cy="152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6559550" y="1905000"/>
            <a:ext cx="457200" cy="2286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19" name="직선 화살표 연결선 18"/>
          <p:cNvCxnSpPr/>
          <p:nvPr/>
        </p:nvCxnSpPr>
        <p:spPr>
          <a:xfrm>
            <a:off x="6572250" y="2647950"/>
            <a:ext cx="457200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7077075" y="1895475"/>
            <a:ext cx="1728788" cy="874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ellipse : matched sources</a:t>
            </a:r>
          </a:p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9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box : unmatched remaining</a:t>
            </a:r>
          </a:p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9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9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arrow : matching direction</a:t>
            </a:r>
          </a:p>
        </p:txBody>
      </p:sp>
      <p:pic>
        <p:nvPicPr>
          <p:cNvPr id="22" name="Picture 2" descr="D:\NEP\Catalogue_Experiments2\inter_NIR_mat\inter-NIR_matching_dia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6200"/>
            <a:ext cx="89820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333375"/>
            <a:ext cx="3311525" cy="9350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Telescope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4495800"/>
            <a:ext cx="60769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0" tIns="46032" rIns="92060" bIns="46032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kumimoji="0" lang="ko-KR" altLang="ko-KR" sz="2400">
              <a:latin typeface="Times New Roman" pitchFamily="18" charset="0"/>
              <a:ea typeface="맑은 고딕" pitchFamily="50" charset="-127"/>
            </a:endParaRPr>
          </a:p>
        </p:txBody>
      </p:sp>
      <p:pic>
        <p:nvPicPr>
          <p:cNvPr id="13316" name="Picture 4" descr="c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0"/>
            <a:ext cx="36750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2057400"/>
            <a:ext cx="2667000" cy="2057400"/>
          </a:xfrm>
        </p:spPr>
        <p:txBody>
          <a:bodyPr/>
          <a:lstStyle/>
          <a:p>
            <a:r>
              <a:rPr lang="en-US" altLang="ko-KR" sz="2600" smtClean="0">
                <a:latin typeface="Times New Roman" pitchFamily="18" charset="0"/>
                <a:cs typeface="Times New Roman" pitchFamily="18" charset="0"/>
              </a:rPr>
              <a:t>Mirror</a:t>
            </a:r>
            <a:endParaRPr lang="en-US" altLang="ja-JP" sz="260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ja-JP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68</a:t>
            </a:r>
            <a:r>
              <a:rPr lang="en-US" altLang="ja-JP" smtClean="0">
                <a:latin typeface="Times New Roman" pitchFamily="18" charset="0"/>
                <a:cs typeface="Times New Roman" pitchFamily="18" charset="0"/>
              </a:rPr>
              <a:t> cm, F/6 </a:t>
            </a:r>
          </a:p>
          <a:p>
            <a:pPr lvl="1"/>
            <a:r>
              <a:rPr lang="en-US" altLang="ja-JP" smtClean="0">
                <a:latin typeface="Times New Roman" pitchFamily="18" charset="0"/>
                <a:cs typeface="Times New Roman" pitchFamily="18" charset="0"/>
              </a:rPr>
              <a:t>SiC</a:t>
            </a:r>
          </a:p>
        </p:txBody>
      </p:sp>
      <p:pic>
        <p:nvPicPr>
          <p:cNvPr id="13318" name="Picture 6" descr="cry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371600"/>
            <a:ext cx="22463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mirr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24400"/>
            <a:ext cx="28194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2667000" y="4419600"/>
            <a:ext cx="647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7" rIns="91432" bIns="45717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kumimoji="0" lang="en-US" altLang="ja-JP" sz="2800">
                <a:latin typeface="Times New Roman" pitchFamily="18" charset="0"/>
                <a:ea typeface="MS PGothic" pitchFamily="34" charset="-128"/>
              </a:rPr>
              <a:t>Cryogenic System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kumimoji="0" lang="en-US" altLang="ja-JP" sz="2400">
                <a:latin typeface="Times New Roman" pitchFamily="18" charset="0"/>
                <a:ea typeface="MS PGothic" pitchFamily="34" charset="-128"/>
              </a:rPr>
              <a:t>170 liter LHe + Stirling Cooler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kumimoji="0" lang="en-US" altLang="ja-JP" sz="2400">
                <a:latin typeface="Times New Roman" pitchFamily="18" charset="0"/>
                <a:ea typeface="MS PGothic" pitchFamily="34" charset="-128"/>
              </a:rPr>
              <a:t>T(tel) = 5.8 K, </a:t>
            </a:r>
          </a:p>
          <a:p>
            <a:pPr marL="742950" lvl="1" indent="-285750">
              <a:spcBef>
                <a:spcPct val="20000"/>
              </a:spcBef>
            </a:pPr>
            <a:r>
              <a:rPr kumimoji="0" lang="en-US" altLang="ja-JP" sz="2400">
                <a:latin typeface="Times New Roman" pitchFamily="18" charset="0"/>
                <a:ea typeface="MS PGothic" pitchFamily="34" charset="-128"/>
              </a:rPr>
              <a:t>	T(detector) = 1.8 K (st. Ge:Ga), 15 K (InSb)</a:t>
            </a:r>
            <a:endParaRPr kumimoji="0" lang="en-US" altLang="ko-KR" sz="3200">
              <a:latin typeface="Times New Roman" pitchFamily="18" charset="0"/>
              <a:ea typeface="맑은 고딕" pitchFamily="50" charset="-127"/>
            </a:endParaRPr>
          </a:p>
        </p:txBody>
      </p:sp>
      <p:sp>
        <p:nvSpPr>
          <p:cNvPr id="13321" name="날짜 개체 틀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2010-06-21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3322" name="슬라이드 번호 개체 틀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C1E554-FCCB-4D97-926D-BF4476A3F834}" type="slidenum">
              <a:rPr lang="en-US" altLang="ko-KR">
                <a:latin typeface="굴림" pitchFamily="50" charset="-127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3323" name="바닥글 개체 틀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Maidanak User's Meeting 2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직사각형 54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7171" name="Picture 2" descr="D:\NEP\Catalogue_Experiments2\inter_NIR_mat\inter-NIR_matching_dia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89820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3" descr="D:\NEP\Catalogue_Experiments2\inter_NIR_mat\inter-NIR_matching_dia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89820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688" y="39688"/>
            <a:ext cx="9056687" cy="6781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060575" y="2020547"/>
          <a:ext cx="1749425" cy="870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425"/>
              </a:tblGrid>
              <a:tr h="3635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updated</a:t>
                      </a:r>
                      <a:r>
                        <a:rPr lang="en-US" altLang="ko-KR" sz="16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altLang="ko-KR" sz="20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S7</a:t>
                      </a:r>
                      <a:endParaRPr lang="ko-KR" altLang="en-US" sz="2000" b="1" i="0" dirty="0"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8240">
                <a:tc>
                  <a:txBody>
                    <a:bodyPr/>
                    <a:lstStyle/>
                    <a:p>
                      <a:pPr algn="ctr" latinLnBrk="1"/>
                      <a:endParaRPr lang="ko-KR" altLang="en-US" sz="5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64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u="sng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ea"/>
                          <a:ea typeface="+mj-ea"/>
                        </a:rPr>
                        <a:t>15,390</a:t>
                      </a:r>
                      <a:endParaRPr lang="ko-KR" altLang="en-US" sz="1600" b="1" u="sng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4065588" y="2020547"/>
          <a:ext cx="1749425" cy="88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425"/>
              </a:tblGrid>
              <a:tr h="3512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updated</a:t>
                      </a:r>
                      <a:r>
                        <a:rPr lang="en-US" altLang="ko-KR" sz="16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altLang="ko-KR" sz="2000" b="1" i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S9W</a:t>
                      </a:r>
                      <a:endParaRPr lang="ko-KR" altLang="en-US" sz="2000" b="1" i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4926">
                <a:tc>
                  <a:txBody>
                    <a:bodyPr/>
                    <a:lstStyle/>
                    <a:p>
                      <a:pPr algn="ctr" latinLnBrk="1"/>
                      <a:endParaRPr lang="ko-KR" altLang="en-US" sz="5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19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u="sng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ea"/>
                          <a:ea typeface="+mj-ea"/>
                        </a:rPr>
                        <a:t>18,772</a:t>
                      </a:r>
                      <a:endParaRPr lang="ko-KR" altLang="en-US" sz="1600" b="1" u="sng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6022975" y="2020547"/>
          <a:ext cx="1749425" cy="882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425"/>
              </a:tblGrid>
              <a:tr h="3519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updated</a:t>
                      </a:r>
                      <a:r>
                        <a:rPr lang="en-US" altLang="ko-KR" sz="1600" b="1" i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altLang="ko-KR" sz="2000" b="1" i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S11</a:t>
                      </a:r>
                      <a:endParaRPr lang="ko-KR" altLang="en-US" sz="2000" b="1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5099">
                <a:tc>
                  <a:txBody>
                    <a:bodyPr/>
                    <a:lstStyle/>
                    <a:p>
                      <a:pPr algn="ctr" latinLnBrk="1"/>
                      <a:endParaRPr lang="ko-KR" altLang="en-US" sz="500" b="0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11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u="sng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ea"/>
                          <a:ea typeface="+mj-ea"/>
                        </a:rPr>
                        <a:t>15,680</a:t>
                      </a:r>
                      <a:endParaRPr lang="ko-KR" altLang="en-US" sz="1600" b="1" u="sng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18000" marR="18000" marT="7200" marB="720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아래쪽 화살표 18"/>
          <p:cNvSpPr/>
          <p:nvPr/>
        </p:nvSpPr>
        <p:spPr>
          <a:xfrm>
            <a:off x="2438400" y="2839697"/>
            <a:ext cx="990600" cy="2438400"/>
          </a:xfrm>
          <a:prstGeom prst="downArrow">
            <a:avLst>
              <a:gd name="adj1" fmla="val 69298"/>
              <a:gd name="adj2" fmla="val 46078"/>
            </a:avLst>
          </a:prstGeom>
          <a:solidFill>
            <a:schemeClr val="accent4">
              <a:lumMod val="75000"/>
              <a:alpha val="3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4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altLang="ko-KR" sz="1400" b="1" u="sng" dirty="0">
                <a:solidFill>
                  <a:schemeClr val="accent3">
                    <a:lumMod val="50000"/>
                  </a:schemeClr>
                </a:solidFill>
              </a:rPr>
              <a:t>362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rgbClr val="FF0000"/>
                </a:solidFill>
              </a:rPr>
              <a:t>(2.35%)</a:t>
            </a: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ko-KR" alt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4" name="표 23"/>
          <p:cNvGraphicFramePr>
            <a:graphicFrameLocks noGrp="1"/>
          </p:cNvGraphicFramePr>
          <p:nvPr/>
        </p:nvGraphicFramePr>
        <p:xfrm>
          <a:off x="923925" y="2034835"/>
          <a:ext cx="980862" cy="881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862"/>
              </a:tblGrid>
              <a:tr h="8810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dirty="0" smtClean="0"/>
                        <a:t>Matching</a:t>
                      </a:r>
                      <a:r>
                        <a:rPr lang="en-US" altLang="ko-KR" sz="1200" baseline="0" dirty="0" smtClean="0"/>
                        <a:t> 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200" baseline="0" dirty="0" smtClean="0"/>
                        <a:t>radius</a:t>
                      </a:r>
                      <a:endParaRPr lang="ko-KR" alt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9" name="표 28"/>
          <p:cNvGraphicFramePr>
            <a:graphicFrameLocks noGrp="1"/>
          </p:cNvGraphicFramePr>
          <p:nvPr/>
        </p:nvGraphicFramePr>
        <p:xfrm>
          <a:off x="935038" y="3079410"/>
          <a:ext cx="969994" cy="1314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994"/>
              </a:tblGrid>
              <a:tr h="13144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ko-KR" sz="13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θ</a:t>
                      </a:r>
                      <a:r>
                        <a:rPr lang="en-US" altLang="ko-KR" sz="15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 = 3.0″</a:t>
                      </a:r>
                      <a:endParaRPr lang="ko-KR" altLang="en-US" sz="1500" b="1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" name="아래쪽 화살표 31"/>
          <p:cNvSpPr/>
          <p:nvPr/>
        </p:nvSpPr>
        <p:spPr>
          <a:xfrm>
            <a:off x="4433888" y="2839697"/>
            <a:ext cx="990600" cy="2438400"/>
          </a:xfrm>
          <a:prstGeom prst="downArrow">
            <a:avLst>
              <a:gd name="adj1" fmla="val 69298"/>
              <a:gd name="adj2" fmla="val 46078"/>
            </a:avLst>
          </a:prstGeom>
          <a:solidFill>
            <a:schemeClr val="accent4">
              <a:lumMod val="75000"/>
              <a:alpha val="3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4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altLang="ko-KR" sz="1400" b="1" u="sng" dirty="0">
                <a:solidFill>
                  <a:schemeClr val="accent3">
                    <a:lumMod val="50000"/>
                  </a:schemeClr>
                </a:solidFill>
              </a:rPr>
              <a:t>408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rgbClr val="FF0000"/>
                </a:solidFill>
              </a:rPr>
              <a:t>(2.17%)</a:t>
            </a: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ko-KR" alt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아래쪽 화살표 25"/>
          <p:cNvSpPr/>
          <p:nvPr/>
        </p:nvSpPr>
        <p:spPr>
          <a:xfrm>
            <a:off x="6400800" y="2839697"/>
            <a:ext cx="990600" cy="2438400"/>
          </a:xfrm>
          <a:prstGeom prst="downArrow">
            <a:avLst>
              <a:gd name="adj1" fmla="val 69298"/>
              <a:gd name="adj2" fmla="val 46078"/>
            </a:avLst>
          </a:prstGeom>
          <a:solidFill>
            <a:schemeClr val="accent4">
              <a:lumMod val="75000"/>
              <a:alpha val="3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altLang="ko-KR" sz="14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altLang="ko-KR" sz="1400" b="1" u="sng" dirty="0">
                <a:solidFill>
                  <a:schemeClr val="accent3">
                    <a:lumMod val="50000"/>
                  </a:schemeClr>
                </a:solidFill>
              </a:rPr>
              <a:t>640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rgbClr val="FF0000"/>
                </a:solidFill>
              </a:rPr>
              <a:t>(4.08%)</a:t>
            </a: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ko-KR" sz="10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ko-KR" altLang="en-U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오른쪽 화살표 45"/>
          <p:cNvSpPr/>
          <p:nvPr/>
        </p:nvSpPr>
        <p:spPr>
          <a:xfrm rot="20893231">
            <a:off x="1016000" y="4431960"/>
            <a:ext cx="1417638" cy="131445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# of sources 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not matched 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even once</a:t>
            </a:r>
            <a:endParaRPr lang="ko-KR" alt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1981200" y="3098460"/>
            <a:ext cx="6477000" cy="1447800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7772400" y="3392147"/>
            <a:ext cx="1143000" cy="74295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rIns="3600"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other bands used  for</a:t>
            </a:r>
          </a:p>
          <a:p>
            <a:pPr algn="ctr">
              <a:defRPr/>
            </a:pP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 matching test</a:t>
            </a:r>
            <a:endParaRPr lang="ko-KR" altLang="en-US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2162175" y="2906372"/>
            <a:ext cx="762000" cy="333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N2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2390775" y="3163547"/>
            <a:ext cx="762000" cy="333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N3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533650" y="3411197"/>
            <a:ext cx="762000" cy="333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N4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684463" y="3668372"/>
            <a:ext cx="685800" cy="333375"/>
          </a:xfrm>
          <a:prstGeom prst="rect">
            <a:avLst/>
          </a:prstGeom>
          <a:solidFill>
            <a:srgbClr val="F88976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S9W</a:t>
            </a:r>
            <a:endParaRPr lang="ko-KR" altLang="en-US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895600" y="3912847"/>
            <a:ext cx="609600" cy="381000"/>
          </a:xfrm>
          <a:prstGeom prst="rect">
            <a:avLst/>
          </a:prstGeom>
          <a:solidFill>
            <a:srgbClr val="FEE3D2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S11</a:t>
            </a:r>
            <a:endParaRPr lang="ko-KR" alt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755900" y="4173197"/>
            <a:ext cx="663575" cy="338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L15</a:t>
            </a:r>
          </a:p>
        </p:txBody>
      </p:sp>
      <p:sp>
        <p:nvSpPr>
          <p:cNvPr id="44" name="직사각형 43"/>
          <p:cNvSpPr/>
          <p:nvPr/>
        </p:nvSpPr>
        <p:spPr>
          <a:xfrm>
            <a:off x="4505325" y="2887322"/>
            <a:ext cx="762000" cy="333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N2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4324350" y="3144497"/>
            <a:ext cx="762000" cy="333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N3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4533900" y="3401672"/>
            <a:ext cx="762000" cy="333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N4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751388" y="3639797"/>
            <a:ext cx="685800" cy="333375"/>
          </a:xfrm>
          <a:prstGeom prst="rect">
            <a:avLst/>
          </a:prstGeom>
          <a:solidFill>
            <a:srgbClr val="E9B115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S7</a:t>
            </a:r>
            <a:endParaRPr lang="ko-KR" altLang="en-US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667250" y="3884272"/>
            <a:ext cx="609600" cy="381000"/>
          </a:xfrm>
          <a:prstGeom prst="rect">
            <a:avLst/>
          </a:prstGeom>
          <a:solidFill>
            <a:srgbClr val="FEE3D2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S11</a:t>
            </a:r>
            <a:endParaRPr lang="ko-KR" alt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810125" y="4182722"/>
            <a:ext cx="663575" cy="338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L15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6648450" y="2877797"/>
            <a:ext cx="762000" cy="333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N2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438900" y="3134972"/>
            <a:ext cx="762000" cy="333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N3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200775" y="3382622"/>
            <a:ext cx="762000" cy="3333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N4</a:t>
            </a:r>
            <a:endParaRPr lang="ko-KR" alt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6475413" y="3641385"/>
            <a:ext cx="685800" cy="333375"/>
          </a:xfrm>
          <a:prstGeom prst="rect">
            <a:avLst/>
          </a:prstGeom>
          <a:solidFill>
            <a:srgbClr val="E9B115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S7</a:t>
            </a:r>
            <a:endParaRPr lang="ko-KR" altLang="en-US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6734175" y="3887447"/>
            <a:ext cx="685800" cy="333375"/>
          </a:xfrm>
          <a:prstGeom prst="rect">
            <a:avLst/>
          </a:prstGeom>
          <a:solidFill>
            <a:srgbClr val="F88976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S9W</a:t>
            </a:r>
            <a:endParaRPr lang="ko-KR" altLang="en-US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6994525" y="4139860"/>
            <a:ext cx="663575" cy="3381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L15</a:t>
            </a:r>
          </a:p>
        </p:txBody>
      </p:sp>
      <p:sp>
        <p:nvSpPr>
          <p:cNvPr id="53" name="직사각형 52"/>
          <p:cNvSpPr/>
          <p:nvPr/>
        </p:nvSpPr>
        <p:spPr>
          <a:xfrm>
            <a:off x="3070225" y="4411322"/>
            <a:ext cx="663575" cy="3381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L18W</a:t>
            </a:r>
          </a:p>
        </p:txBody>
      </p:sp>
      <p:sp>
        <p:nvSpPr>
          <p:cNvPr id="54" name="직사각형 53"/>
          <p:cNvSpPr/>
          <p:nvPr/>
        </p:nvSpPr>
        <p:spPr>
          <a:xfrm>
            <a:off x="5060950" y="4430372"/>
            <a:ext cx="663575" cy="3381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L18W</a:t>
            </a:r>
          </a:p>
        </p:txBody>
      </p:sp>
      <p:sp>
        <p:nvSpPr>
          <p:cNvPr id="55" name="직사각형 54"/>
          <p:cNvSpPr/>
          <p:nvPr/>
        </p:nvSpPr>
        <p:spPr>
          <a:xfrm>
            <a:off x="7115175" y="4382747"/>
            <a:ext cx="663575" cy="3381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" tIns="3600" rIns="3600" bIns="3600" anchor="ctr"/>
          <a:lstStyle/>
          <a:p>
            <a:pPr algn="ctr">
              <a:defRPr/>
            </a:pPr>
            <a:r>
              <a:rPr lang="en-US" altLang="ko-KR" sz="1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L18W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600200" y="1165225"/>
            <a:ext cx="6096000" cy="342900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700" dirty="0">
                <a:latin typeface="HY목각파임B" pitchFamily="18" charset="-127"/>
                <a:ea typeface="HY목각파임B" pitchFamily="18" charset="-127"/>
              </a:rPr>
              <a:t>positional  cross-matching  </a:t>
            </a:r>
            <a:endParaRPr kumimoji="0" lang="en-US" altLang="ko-KR" sz="1700" u="sng" dirty="0">
              <a:solidFill>
                <a:schemeClr val="accent2">
                  <a:lumMod val="50000"/>
                </a:schemeClr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1285852" y="388670"/>
            <a:ext cx="6715172" cy="5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66700" dist="241300" dir="4200000" algn="tl" rotWithShape="0">
              <a:prstClr val="black">
                <a:alpha val="40000"/>
              </a:prstClr>
            </a:outerShdw>
            <a:softEdge rad="12700"/>
          </a:effectLst>
          <a:scene3d>
            <a:camera prst="perspective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 </a:t>
            </a:r>
            <a:r>
              <a:rPr kumimoji="0" lang="en-US" altLang="ko-KR" sz="2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목각파임B" pitchFamily="18" charset="-127"/>
                <a:ea typeface="HY목각파임B" pitchFamily="18" charset="-127"/>
              </a:rPr>
              <a:t>MIR-S bands</a:t>
            </a:r>
            <a:endParaRPr kumimoji="0" lang="ko-KR" altLang="en-US" sz="2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목각파임B" pitchFamily="18" charset="-127"/>
              <a:ea typeface="HY목각파임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 err="1" smtClean="0"/>
              <a:t>Maidanak</a:t>
            </a:r>
            <a:r>
              <a:rPr lang="en-US" altLang="ko-KR" dirty="0" smtClean="0"/>
              <a:t> optical imaging data provided useful tool for the confirmation of NEP-Wide IR sources.</a:t>
            </a:r>
          </a:p>
          <a:p>
            <a:r>
              <a:rPr lang="en-US" altLang="ko-KR" dirty="0" smtClean="0"/>
              <a:t>NEP-Wide NIR/MIR catalogue is almost ready (~100,000 sources/5.8 sq. deg.)</a:t>
            </a:r>
          </a:p>
          <a:p>
            <a:r>
              <a:rPr lang="en-US" altLang="ko-KR" dirty="0" err="1" smtClean="0"/>
              <a:t>Maidanak</a:t>
            </a:r>
            <a:r>
              <a:rPr lang="en-US" altLang="ko-KR" dirty="0" smtClean="0"/>
              <a:t> and CFHT used different filters, and less sensitivity than CFHT</a:t>
            </a:r>
          </a:p>
          <a:p>
            <a:r>
              <a:rPr lang="en-US" altLang="ko-KR" dirty="0" err="1" smtClean="0"/>
              <a:t>Maidanak</a:t>
            </a:r>
            <a:r>
              <a:rPr lang="en-US" altLang="ko-KR" dirty="0" smtClean="0"/>
              <a:t> observation was carried out before cleaning of the mirror:</a:t>
            </a:r>
          </a:p>
          <a:p>
            <a:pPr lvl="1"/>
            <a:r>
              <a:rPr lang="en-US" altLang="ko-KR" dirty="0" smtClean="0"/>
              <a:t>Carry out new survey with </a:t>
            </a:r>
            <a:r>
              <a:rPr lang="en-US" altLang="ko-KR" dirty="0" smtClean="0"/>
              <a:t>SDSS filter </a:t>
            </a:r>
            <a:r>
              <a:rPr lang="en-US" altLang="ko-KR" dirty="0" smtClean="0"/>
              <a:t>set</a:t>
            </a:r>
            <a:r>
              <a:rPr lang="en-US" altLang="ko-KR" dirty="0" smtClean="0"/>
              <a:t>?</a:t>
            </a:r>
          </a:p>
          <a:p>
            <a:pPr lvl="1"/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It will take large amount of observing time.</a:t>
            </a:r>
          </a:p>
          <a:p>
            <a:pPr>
              <a:buNone/>
            </a:pP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3581400" cy="12192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smtClean="0">
                <a:solidFill>
                  <a:schemeClr val="tx1"/>
                </a:solidFill>
                <a:latin typeface="Times New Roman" charset="0"/>
              </a:rPr>
              <a:t>Focal Plane </a:t>
            </a:r>
            <a:br>
              <a:rPr lang="en-US" altLang="ko-KR" smtClean="0">
                <a:solidFill>
                  <a:schemeClr val="tx1"/>
                </a:solidFill>
                <a:latin typeface="Times New Roman" charset="0"/>
              </a:rPr>
            </a:br>
            <a:r>
              <a:rPr lang="en-US" altLang="ko-KR" smtClean="0">
                <a:solidFill>
                  <a:schemeClr val="tx1"/>
                </a:solidFill>
                <a:latin typeface="Times New Roman" charset="0"/>
              </a:rPr>
              <a:t>Instruments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4495800"/>
            <a:ext cx="60769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0" tIns="46032" rIns="92060" bIns="46032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kumimoji="0" lang="ko-KR" altLang="ko-KR" sz="2400">
              <a:latin typeface="Times New Roman" pitchFamily="18" charset="0"/>
              <a:ea typeface="맑은 고딕" pitchFamily="50" charset="-127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4953000" cy="1143000"/>
          </a:xfrm>
        </p:spPr>
        <p:txBody>
          <a:bodyPr>
            <a:normAutofit fontScale="92500"/>
          </a:bodyPr>
          <a:lstStyle/>
          <a:p>
            <a:pPr marL="365760" indent="-256032" fontAlgn="auto" latinLnBrk="0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ja-JP" sz="3400" smtClean="0">
                <a:latin typeface="Times New Roman" charset="0"/>
              </a:rPr>
              <a:t>IRC: </a:t>
            </a:r>
            <a:r>
              <a:rPr lang="en-US" altLang="ja-JP" sz="2600" i="1" smtClean="0">
                <a:latin typeface="Times New Roman" charset="0"/>
              </a:rPr>
              <a:t>Near- and Mid-IR Camera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ja-JP" sz="3400" smtClean="0">
                <a:latin typeface="Times New Roman" charset="0"/>
              </a:rPr>
              <a:t>FIS:</a:t>
            </a:r>
            <a:r>
              <a:rPr lang="en-US" altLang="ja-JP" smtClean="0">
                <a:latin typeface="Times New Roman" charset="0"/>
              </a:rPr>
              <a:t> </a:t>
            </a:r>
            <a:r>
              <a:rPr lang="en-US" altLang="ja-JP" sz="2600" i="1" smtClean="0">
                <a:latin typeface="Times New Roman" charset="0"/>
              </a:rPr>
              <a:t>Far-IR Surveyor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ja-JP" altLang="en-US" sz="2600" i="1" smtClean="0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81000" y="21336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7" rIns="91432" bIns="45717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ko-KR" altLang="ko-KR" sz="2400">
              <a:latin typeface="Times New Roman" pitchFamily="18" charset="0"/>
              <a:ea typeface="맑은 고딕" pitchFamily="50" charset="-127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81400"/>
            <a:ext cx="8229600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0"/>
            <a:ext cx="3810000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날짜 개체 틀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2010-06-21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4345" name="슬라이드 번호 개체 틀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C8E3C2-6EE1-4518-8B3A-A39A03F759FF}" type="slidenum">
              <a:rPr lang="en-US" altLang="ko-KR">
                <a:latin typeface="굴림" pitchFamily="50" charset="-127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4346" name="바닥글 개체 틀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Maidanak User's Meeting 2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333375"/>
            <a:ext cx="6754813" cy="685800"/>
          </a:xfrm>
        </p:spPr>
        <p:txBody>
          <a:bodyPr/>
          <a:lstStyle/>
          <a:p>
            <a:pPr eaLnBrk="1" hangingPunct="1"/>
            <a:r>
              <a:rPr lang="en-US" altLang="ko-KR" sz="3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Orbit and Observing Modes</a:t>
            </a:r>
          </a:p>
        </p:txBody>
      </p:sp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0" y="4495800"/>
            <a:ext cx="60769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0" tIns="46032" rIns="92060" bIns="46032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ko-KR" altLang="ko-KR" sz="2400">
              <a:latin typeface="Times New Roman" pitchFamily="18" charset="0"/>
            </a:endParaRPr>
          </a:p>
        </p:txBody>
      </p:sp>
      <p:sp>
        <p:nvSpPr>
          <p:cNvPr id="1024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400800" y="1752600"/>
            <a:ext cx="2743200" cy="2743200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Sun </a:t>
            </a:r>
            <a:r>
              <a:rPr lang="en-US" altLang="ko-KR" sz="2200" dirty="0" err="1" smtClean="0">
                <a:latin typeface="Times New Roman" pitchFamily="18" charset="0"/>
                <a:cs typeface="Times New Roman" pitchFamily="18" charset="0"/>
              </a:rPr>
              <a:t>Syncrhonous</a:t>
            </a: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 Orbit with a=7081.093 km     e=0.002102013 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      Altitude ~ 750 km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Orbital Period ~100 minutes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Max </a:t>
            </a:r>
            <a:r>
              <a:rPr lang="en-US" altLang="ja-JP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Pointings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ja-JP" sz="2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/ </a:t>
            </a:r>
            <a:r>
              <a:rPr lang="en-US" altLang="ja-JP" sz="2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revol</a:t>
            </a:r>
            <a:r>
              <a:rPr lang="en-US" altLang="ja-JP" sz="2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Pointing  Obs</a:t>
            </a: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 10 min </a:t>
            </a:r>
            <a:r>
              <a:rPr lang="en-US" altLang="ja-JP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 </a:t>
            </a:r>
            <a:r>
              <a:rPr lang="en-US" altLang="ko-KR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pointing</a:t>
            </a:r>
            <a:endParaRPr lang="en-US" altLang="ja-JP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6400800" cy="525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516216" y="515719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The telescope visits NEP and SEP in every orbit!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smtClean="0">
                <a:solidFill>
                  <a:schemeClr val="tx1"/>
                </a:solidFill>
                <a:latin typeface="Times New Roman" charset="0"/>
              </a:rPr>
              <a:t>Features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19256" cy="45651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ko-KR" sz="2800" dirty="0" smtClean="0">
                <a:latin typeface="Times New Roman" pitchFamily="18" charset="0"/>
              </a:rPr>
              <a:t>Main purpose: </a:t>
            </a:r>
            <a:r>
              <a:rPr lang="en-US" altLang="ko-KR" sz="2800" dirty="0" smtClean="0">
                <a:solidFill>
                  <a:srgbClr val="FF0000"/>
                </a:solidFill>
                <a:latin typeface="Times New Roman" pitchFamily="18" charset="0"/>
              </a:rPr>
              <a:t>all sky survey</a:t>
            </a:r>
            <a:r>
              <a:rPr lang="en-US" altLang="ko-KR" sz="2800" dirty="0" smtClean="0">
                <a:latin typeface="Times New Roman" pitchFamily="18" charset="0"/>
              </a:rPr>
              <a:t> in mid to far infrared + pointing observations</a:t>
            </a:r>
          </a:p>
          <a:p>
            <a:pPr>
              <a:lnSpc>
                <a:spcPct val="80000"/>
              </a:lnSpc>
            </a:pPr>
            <a:r>
              <a:rPr lang="en-US" altLang="ko-KR" sz="2800" dirty="0" smtClean="0">
                <a:latin typeface="Times New Roman" pitchFamily="18" charset="0"/>
              </a:rPr>
              <a:t>Higher resolution compared to </a:t>
            </a:r>
            <a:r>
              <a:rPr lang="en-US" altLang="ko-KR" sz="2800" dirty="0" smtClean="0">
                <a:solidFill>
                  <a:schemeClr val="accent2"/>
                </a:solidFill>
                <a:latin typeface="Times New Roman" pitchFamily="18" charset="0"/>
              </a:rPr>
              <a:t>IRAS </a:t>
            </a:r>
            <a:r>
              <a:rPr lang="en-US" altLang="ko-KR" sz="2800" dirty="0" smtClean="0">
                <a:latin typeface="Times New Roman" pitchFamily="18" charset="0"/>
              </a:rPr>
              <a:t>(e.g., 0.5-0.8’ compared to 6’ at far IR) </a:t>
            </a:r>
          </a:p>
          <a:p>
            <a:pPr>
              <a:lnSpc>
                <a:spcPct val="80000"/>
              </a:lnSpc>
            </a:pPr>
            <a:r>
              <a:rPr lang="en-US" altLang="ko-KR" sz="2800" dirty="0" smtClean="0">
                <a:latin typeface="Times New Roman" pitchFamily="18" charset="0"/>
              </a:rPr>
              <a:t>Wide field of view (10’ x 10’ for IRC)</a:t>
            </a:r>
          </a:p>
          <a:p>
            <a:pPr>
              <a:lnSpc>
                <a:spcPct val="80000"/>
              </a:lnSpc>
            </a:pPr>
            <a:r>
              <a:rPr lang="en-US" altLang="ko-KR" sz="2800" dirty="0" smtClean="0">
                <a:latin typeface="Times New Roman" pitchFamily="18" charset="0"/>
              </a:rPr>
              <a:t>Wide and continuous wavelength coverage from near to far IR (2-170 microns) for both wide-band imaging and spectroscopy</a:t>
            </a:r>
          </a:p>
          <a:p>
            <a:pPr>
              <a:lnSpc>
                <a:spcPct val="80000"/>
              </a:lnSpc>
            </a:pPr>
            <a:r>
              <a:rPr lang="en-US" altLang="ko-KR" sz="2800" dirty="0" smtClean="0">
                <a:latin typeface="Times New Roman" pitchFamily="18" charset="0"/>
              </a:rPr>
              <a:t>Scientific programs include all sky survey, large area surveys (NEP, SEP), Mission Programs, and open time programs</a:t>
            </a:r>
          </a:p>
        </p:txBody>
      </p:sp>
      <p:sp>
        <p:nvSpPr>
          <p:cNvPr id="15364" name="날짜 개체 틀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2010-06-21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365" name="슬라이드 번호 개체 틀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AB62C2-164A-47F3-976F-89DF19A6D279}" type="slidenum">
              <a:rPr lang="en-US" altLang="ko-KR">
                <a:latin typeface="굴림" pitchFamily="50" charset="-127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366" name="바닥글 개체 틀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>
                <a:latin typeface="굴림" pitchFamily="50" charset="-127"/>
                <a:ea typeface="굴림" pitchFamily="50" charset="-127"/>
              </a:rPr>
              <a:t>Maidanak User's Meeting 2</a:t>
            </a:r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dirty="0" smtClean="0">
                <a:latin typeface="맑은 고딕" pitchFamily="50" charset="-127"/>
              </a:rPr>
              <a:t>FIS All Sky Survey: Version 1.</a:t>
            </a:r>
            <a:endParaRPr lang="ko-KR" altLang="en-US" dirty="0" smtClean="0">
              <a:latin typeface="맑은 고딕" pitchFamily="50" charset="-127"/>
            </a:endParaRPr>
          </a:p>
        </p:txBody>
      </p:sp>
      <p:sp>
        <p:nvSpPr>
          <p:cNvPr id="20483" name="내용 개체 틀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r>
              <a:rPr lang="en-US" altLang="ko-KR" sz="2400" dirty="0" smtClean="0">
                <a:latin typeface="맑은 고딕" pitchFamily="50" charset="-127"/>
              </a:rPr>
              <a:t>Release of Bright Source Catalogue Version 1 on March 30, 2010 (available at</a:t>
            </a:r>
          </a:p>
          <a:p>
            <a:pPr>
              <a:buNone/>
            </a:pPr>
            <a:r>
              <a:rPr lang="en-US" altLang="ko-KR" sz="2400" dirty="0" smtClean="0">
                <a:latin typeface="맑은 고딕" pitchFamily="50" charset="-127"/>
              </a:rPr>
              <a:t>   </a:t>
            </a:r>
            <a:r>
              <a:rPr lang="en-US" altLang="ko-KR" sz="2000" dirty="0" smtClean="0">
                <a:latin typeface="맑은 고딕" pitchFamily="50" charset="-127"/>
              </a:rPr>
              <a:t>http://www.ir.isas.jaxa.jp/ASTRO-F/Observation/PSC/Public/)</a:t>
            </a:r>
            <a:endParaRPr lang="en-US" altLang="ko-KR" sz="2400" dirty="0" smtClean="0">
              <a:latin typeface="맑은 고딕" pitchFamily="50" charset="-127"/>
            </a:endParaRPr>
          </a:p>
          <a:p>
            <a:r>
              <a:rPr lang="en-US" altLang="ko-KR" sz="2400" dirty="0" smtClean="0">
                <a:latin typeface="맑은 고딕" pitchFamily="50" charset="-127"/>
              </a:rPr>
              <a:t>Catalogue at a glance (</a:t>
            </a:r>
            <a:r>
              <a:rPr lang="en-US" altLang="ko-KR" sz="2400" dirty="0" err="1" smtClean="0">
                <a:latin typeface="맑은 고딕" pitchFamily="50" charset="-127"/>
              </a:rPr>
              <a:t>cf</a:t>
            </a:r>
            <a:r>
              <a:rPr lang="en-US" altLang="ko-KR" sz="2400" dirty="0" smtClean="0">
                <a:latin typeface="맑은 고딕" pitchFamily="50" charset="-127"/>
              </a:rPr>
              <a:t>, IRAS PSC has ~ 250,000 sources)</a:t>
            </a:r>
            <a:endParaRPr lang="ko-KR" altLang="en-US" sz="2400" dirty="0" smtClean="0">
              <a:latin typeface="맑은 고딕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1259632" y="3429000"/>
          <a:ext cx="6072230" cy="2740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6115"/>
                <a:gridCol w="3036115"/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Band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Number of Sources</a:t>
                      </a:r>
                      <a:endParaRPr lang="ko-KR" altLang="en-US" dirty="0"/>
                    </a:p>
                  </a:txBody>
                  <a:tcPr/>
                </a:tc>
              </a:tr>
              <a:tr h="3957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lang="en-US" altLang="ko-KR" dirty="0" smtClean="0">
                          <a:latin typeface="Symbol" pitchFamily="18" charset="2"/>
                          <a:ea typeface="HY견고딕" pitchFamily="18" charset="-127"/>
                        </a:rPr>
                        <a:t>m</a:t>
                      </a:r>
                      <a:r>
                        <a:rPr lang="en-US" altLang="ko-KR" dirty="0" smtClean="0"/>
                        <a:t>m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844,649</a:t>
                      </a:r>
                      <a:endParaRPr lang="ko-KR" altLang="en-US" dirty="0"/>
                    </a:p>
                  </a:txBody>
                  <a:tcPr/>
                </a:tc>
              </a:tr>
              <a:tr h="3957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18 </a:t>
                      </a:r>
                      <a:r>
                        <a:rPr lang="en-US" altLang="ko-KR" dirty="0" smtClean="0">
                          <a:latin typeface="Symbol" pitchFamily="18" charset="2"/>
                          <a:ea typeface="HY견고딕" pitchFamily="18" charset="-127"/>
                        </a:rPr>
                        <a:t>m</a:t>
                      </a:r>
                      <a:r>
                        <a:rPr lang="en-US" altLang="ko-KR" dirty="0" smtClean="0"/>
                        <a:t>m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194,551</a:t>
                      </a:r>
                      <a:endParaRPr lang="ko-KR" altLang="en-US" dirty="0"/>
                    </a:p>
                  </a:txBody>
                  <a:tcPr/>
                </a:tc>
              </a:tr>
              <a:tr h="3957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N60 (65 </a:t>
                      </a:r>
                      <a:r>
                        <a:rPr lang="en-US" altLang="ko-KR" dirty="0" smtClean="0">
                          <a:latin typeface="Symbol" pitchFamily="18" charset="2"/>
                          <a:ea typeface="HY견고딕" pitchFamily="18" charset="-127"/>
                        </a:rPr>
                        <a:t>m</a:t>
                      </a:r>
                      <a:r>
                        <a:rPr lang="en-US" altLang="ko-KR" dirty="0" smtClean="0"/>
                        <a:t>m)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28,779</a:t>
                      </a:r>
                      <a:endParaRPr lang="ko-KR" altLang="en-US" dirty="0"/>
                    </a:p>
                  </a:txBody>
                  <a:tcPr/>
                </a:tc>
              </a:tr>
              <a:tr h="3957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Wide-S (90 </a:t>
                      </a:r>
                      <a:r>
                        <a:rPr lang="en-US" altLang="ko-KR" dirty="0" smtClean="0">
                          <a:latin typeface="Symbol" pitchFamily="18" charset="2"/>
                          <a:ea typeface="HY견고딕" pitchFamily="18" charset="-127"/>
                        </a:rPr>
                        <a:t>m</a:t>
                      </a:r>
                      <a:r>
                        <a:rPr lang="en-US" altLang="ko-KR" dirty="0" smtClean="0"/>
                        <a:t>m)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373,553</a:t>
                      </a:r>
                      <a:endParaRPr lang="ko-KR" altLang="en-US" dirty="0"/>
                    </a:p>
                  </a:txBody>
                  <a:tcPr/>
                </a:tc>
              </a:tr>
              <a:tr h="3957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Wide-L (140 </a:t>
                      </a:r>
                      <a:r>
                        <a:rPr lang="en-US" altLang="ko-KR" dirty="0" smtClean="0">
                          <a:latin typeface="Symbol" pitchFamily="18" charset="2"/>
                          <a:ea typeface="HY견고딕" pitchFamily="18" charset="-127"/>
                        </a:rPr>
                        <a:t>m</a:t>
                      </a:r>
                      <a:r>
                        <a:rPr lang="en-US" altLang="ko-KR" dirty="0" smtClean="0"/>
                        <a:t>m)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119,259</a:t>
                      </a:r>
                      <a:endParaRPr lang="ko-KR" altLang="en-US" dirty="0"/>
                    </a:p>
                  </a:txBody>
                  <a:tcPr/>
                </a:tc>
              </a:tr>
              <a:tr h="39579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N-160 (160 </a:t>
                      </a:r>
                      <a:r>
                        <a:rPr lang="en-US" altLang="ko-KR" dirty="0" smtClean="0">
                          <a:latin typeface="Symbol" pitchFamily="18" charset="2"/>
                          <a:ea typeface="HY견고딕" pitchFamily="18" charset="-127"/>
                        </a:rPr>
                        <a:t>m</a:t>
                      </a:r>
                      <a:r>
                        <a:rPr lang="en-US" altLang="ko-KR" dirty="0" smtClean="0"/>
                        <a:t>m)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36,857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510" name="날짜 개체 틀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20511" name="바닥글 개체 틀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Maidanak User's Meeting 2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dirty="0" smtClean="0">
                <a:latin typeface="맑은 고딕" pitchFamily="50" charset="-127"/>
              </a:rPr>
              <a:t>Far Infrared Survey: 65 </a:t>
            </a:r>
            <a:r>
              <a:rPr lang="en-US" altLang="ko-KR" dirty="0" smtClean="0">
                <a:latin typeface="Symbol" pitchFamily="18" charset="2"/>
              </a:rPr>
              <a:t>m</a:t>
            </a:r>
            <a:r>
              <a:rPr lang="en-US" altLang="ko-KR" dirty="0" smtClean="0">
                <a:latin typeface="맑은 고딕" pitchFamily="50" charset="-127"/>
              </a:rPr>
              <a:t>m</a:t>
            </a:r>
            <a:endParaRPr lang="ko-KR" altLang="en-US" dirty="0" smtClean="0">
              <a:latin typeface="맑은 고딕" pitchFamily="50" charset="-127"/>
            </a:endParaRPr>
          </a:p>
        </p:txBody>
      </p:sp>
      <p:sp>
        <p:nvSpPr>
          <p:cNvPr id="21507" name="내용 개체 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smtClean="0"/>
          </a:p>
        </p:txBody>
      </p:sp>
      <p:sp>
        <p:nvSpPr>
          <p:cNvPr id="21509" name="날짜 개체 틀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2010-06-21</a:t>
            </a:r>
            <a:endParaRPr lang="ko-KR" altLang="en-US"/>
          </a:p>
        </p:txBody>
      </p:sp>
      <p:sp>
        <p:nvSpPr>
          <p:cNvPr id="21510" name="바닥글 개체 틀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mtClean="0"/>
              <a:t>Maidanak User's Meeting 2</a:t>
            </a:r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8820472" cy="423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05C7-7ABC-486F-A01B-1C140BB53900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1957</Words>
  <Application>Microsoft Office PowerPoint</Application>
  <PresentationFormat>화면 슬라이드 쇼(4:3)</PresentationFormat>
  <Paragraphs>526</Paragraphs>
  <Slides>42</Slides>
  <Notes>4</Notes>
  <HiddenSlides>4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3" baseType="lpstr">
      <vt:lpstr>Office 테마</vt:lpstr>
      <vt:lpstr>Optical Identification of Infrared Sources in the AKARI NEP Survey Field </vt:lpstr>
      <vt:lpstr>I am going to talk about…</vt:lpstr>
      <vt:lpstr>The AKARI (ASTRO-F) Project</vt:lpstr>
      <vt:lpstr>Telescope</vt:lpstr>
      <vt:lpstr>Focal Plane  Instruments</vt:lpstr>
      <vt:lpstr>Orbit and Observing Modes</vt:lpstr>
      <vt:lpstr>Features</vt:lpstr>
      <vt:lpstr>FIS All Sky Survey: Version 1.</vt:lpstr>
      <vt:lpstr>Far Infrared Survey: 65 mm</vt:lpstr>
      <vt:lpstr>Far Infrared Survey: 90 mm</vt:lpstr>
      <vt:lpstr>Far Infrared Survey: 140 mm</vt:lpstr>
      <vt:lpstr>Far Infrared Survey: 160 mm</vt:lpstr>
      <vt:lpstr>MIR Survey: 9 mm </vt:lpstr>
      <vt:lpstr>NEP Surveys</vt:lpstr>
      <vt:lpstr>NEP Survey Area</vt:lpstr>
      <vt:lpstr>Survey Strategy</vt:lpstr>
      <vt:lpstr>Uniqueness of NEP-Wide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Confirmation of sources with optical images</vt:lpstr>
      <vt:lpstr>슬라이드 33</vt:lpstr>
      <vt:lpstr>슬라이드 34</vt:lpstr>
      <vt:lpstr>슬라이드 35</vt:lpstr>
      <vt:lpstr>슬라이드 36</vt:lpstr>
      <vt:lpstr>Final Catalogue</vt:lpstr>
      <vt:lpstr>슬라이드 38</vt:lpstr>
      <vt:lpstr>슬라이드 39</vt:lpstr>
      <vt:lpstr>슬라이드 40</vt:lpstr>
      <vt:lpstr>슬라이드 41</vt:lpstr>
      <vt:lpstr>Summary</vt:lpstr>
    </vt:vector>
  </TitlesOfParts>
  <Company>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HMLee</cp:lastModifiedBy>
  <cp:revision>95</cp:revision>
  <dcterms:created xsi:type="dcterms:W3CDTF">2010-06-17T02:14:10Z</dcterms:created>
  <dcterms:modified xsi:type="dcterms:W3CDTF">2010-06-21T07:18:50Z</dcterms:modified>
</cp:coreProperties>
</file>